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59" r:id="rId4"/>
    <p:sldId id="261" r:id="rId5"/>
    <p:sldId id="257" r:id="rId6"/>
    <p:sldId id="258" r:id="rId7"/>
    <p:sldId id="262"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85" d="100"/>
          <a:sy n="85" d="100"/>
        </p:scale>
        <p:origin x="-10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ra\AppData\Roaming\Microsoft\Excel\Fitness%20Center%202013%20stats-2%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Mean Hourly Attendance</a:t>
            </a:r>
          </a:p>
        </c:rich>
      </c:tx>
      <c:layout/>
      <c:overlay val="0"/>
    </c:title>
    <c:autoTitleDeleted val="0"/>
    <c:plotArea>
      <c:layout/>
      <c:barChart>
        <c:barDir val="col"/>
        <c:grouping val="clustered"/>
        <c:varyColors val="0"/>
        <c:ser>
          <c:idx val="0"/>
          <c:order val="0"/>
          <c:invertIfNegative val="0"/>
          <c:cat>
            <c:strRef>
              <c:f>Sheet1!$A$1:$A$6</c:f>
              <c:strCache>
                <c:ptCount val="6"/>
                <c:pt idx="0">
                  <c:v>Monday</c:v>
                </c:pt>
                <c:pt idx="1">
                  <c:v>Tuesday</c:v>
                </c:pt>
                <c:pt idx="2">
                  <c:v>Wednesday</c:v>
                </c:pt>
                <c:pt idx="3">
                  <c:v>Thursday</c:v>
                </c:pt>
                <c:pt idx="4">
                  <c:v>Friday</c:v>
                </c:pt>
                <c:pt idx="5">
                  <c:v>Saturday</c:v>
                </c:pt>
              </c:strCache>
            </c:strRef>
          </c:cat>
          <c:val>
            <c:numRef>
              <c:f>Sheet1!$B$1:$B$6</c:f>
              <c:numCache>
                <c:formatCode>General</c:formatCode>
                <c:ptCount val="6"/>
                <c:pt idx="0">
                  <c:v>209.667</c:v>
                </c:pt>
                <c:pt idx="1">
                  <c:v>170.722</c:v>
                </c:pt>
                <c:pt idx="2">
                  <c:v>167.611</c:v>
                </c:pt>
                <c:pt idx="3">
                  <c:v>157.5</c:v>
                </c:pt>
                <c:pt idx="4">
                  <c:v>103.5</c:v>
                </c:pt>
                <c:pt idx="5">
                  <c:v>100.778</c:v>
                </c:pt>
              </c:numCache>
            </c:numRef>
          </c:val>
        </c:ser>
        <c:dLbls>
          <c:showLegendKey val="0"/>
          <c:showVal val="0"/>
          <c:showCatName val="0"/>
          <c:showSerName val="0"/>
          <c:showPercent val="0"/>
          <c:showBubbleSize val="0"/>
        </c:dLbls>
        <c:gapWidth val="150"/>
        <c:axId val="-2133659784"/>
        <c:axId val="-2133662808"/>
      </c:barChart>
      <c:catAx>
        <c:axId val="-2133659784"/>
        <c:scaling>
          <c:orientation val="minMax"/>
        </c:scaling>
        <c:delete val="0"/>
        <c:axPos val="b"/>
        <c:numFmt formatCode="General" sourceLinked="0"/>
        <c:majorTickMark val="none"/>
        <c:minorTickMark val="none"/>
        <c:tickLblPos val="nextTo"/>
        <c:crossAx val="-2133662808"/>
        <c:crosses val="autoZero"/>
        <c:auto val="1"/>
        <c:lblAlgn val="ctr"/>
        <c:lblOffset val="100"/>
        <c:noMultiLvlLbl val="0"/>
      </c:catAx>
      <c:valAx>
        <c:axId val="-2133662808"/>
        <c:scaling>
          <c:orientation val="minMax"/>
        </c:scaling>
        <c:delete val="0"/>
        <c:axPos val="l"/>
        <c:majorGridlines/>
        <c:numFmt formatCode="General" sourceLinked="1"/>
        <c:majorTickMark val="none"/>
        <c:minorTickMark val="none"/>
        <c:tickLblPos val="nextTo"/>
        <c:crossAx val="-2133659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86600424946882"/>
          <c:y val="0.0694444444444445"/>
          <c:w val="0.819307461567304"/>
          <c:h val="0.847785433070866"/>
        </c:manualLayout>
      </c:layout>
      <c:barChart>
        <c:barDir val="col"/>
        <c:grouping val="clustered"/>
        <c:varyColors val="0"/>
        <c:ser>
          <c:idx val="0"/>
          <c:order val="0"/>
          <c:tx>
            <c:strRef>
              <c:f>Sheet1!$B$3</c:f>
              <c:strCache>
                <c:ptCount val="1"/>
                <c:pt idx="0">
                  <c:v>Monday</c:v>
                </c:pt>
              </c:strCache>
            </c:strRef>
          </c:tx>
          <c:spPr>
            <a:solidFill>
              <a:schemeClr val="accent1">
                <a:lumMod val="75000"/>
              </a:schemeClr>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Sheet1!$B$4:$B$21</c:f>
              <c:numCache>
                <c:formatCode>General</c:formatCode>
                <c:ptCount val="18"/>
                <c:pt idx="0">
                  <c:v>111.0</c:v>
                </c:pt>
                <c:pt idx="1">
                  <c:v>140.0</c:v>
                </c:pt>
                <c:pt idx="2">
                  <c:v>131.0</c:v>
                </c:pt>
                <c:pt idx="3">
                  <c:v>101.0</c:v>
                </c:pt>
                <c:pt idx="4">
                  <c:v>130.0</c:v>
                </c:pt>
                <c:pt idx="5">
                  <c:v>148.0</c:v>
                </c:pt>
                <c:pt idx="6">
                  <c:v>121.0</c:v>
                </c:pt>
                <c:pt idx="7">
                  <c:v>138.0</c:v>
                </c:pt>
                <c:pt idx="8">
                  <c:v>100.0</c:v>
                </c:pt>
                <c:pt idx="9">
                  <c:v>102.0</c:v>
                </c:pt>
                <c:pt idx="10">
                  <c:v>247.0</c:v>
                </c:pt>
                <c:pt idx="11">
                  <c:v>358.0</c:v>
                </c:pt>
                <c:pt idx="12">
                  <c:v>378.0</c:v>
                </c:pt>
                <c:pt idx="13">
                  <c:v>207.0</c:v>
                </c:pt>
                <c:pt idx="14">
                  <c:v>230.0</c:v>
                </c:pt>
                <c:pt idx="15">
                  <c:v>526.0</c:v>
                </c:pt>
                <c:pt idx="16">
                  <c:v>424.0</c:v>
                </c:pt>
                <c:pt idx="17">
                  <c:v>182.0</c:v>
                </c:pt>
              </c:numCache>
            </c:numRef>
          </c:val>
        </c:ser>
        <c:ser>
          <c:idx val="1"/>
          <c:order val="1"/>
          <c:tx>
            <c:strRef>
              <c:f>Sheet1!$C$3</c:f>
              <c:strCache>
                <c:ptCount val="1"/>
                <c:pt idx="0">
                  <c:v>Tuesday</c:v>
                </c:pt>
              </c:strCache>
            </c:strRef>
          </c:tx>
          <c:spPr>
            <a:solidFill>
              <a:schemeClr val="accent3"/>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Sheet1!$C$4:$C$21</c:f>
              <c:numCache>
                <c:formatCode>General</c:formatCode>
                <c:ptCount val="18"/>
                <c:pt idx="0">
                  <c:v>101.0</c:v>
                </c:pt>
                <c:pt idx="1">
                  <c:v>121.0</c:v>
                </c:pt>
                <c:pt idx="2">
                  <c:v>80.0</c:v>
                </c:pt>
                <c:pt idx="3">
                  <c:v>84.0</c:v>
                </c:pt>
                <c:pt idx="4">
                  <c:v>100.0</c:v>
                </c:pt>
                <c:pt idx="5">
                  <c:v>119.0</c:v>
                </c:pt>
                <c:pt idx="6">
                  <c:v>138.0</c:v>
                </c:pt>
                <c:pt idx="7">
                  <c:v>101.0</c:v>
                </c:pt>
                <c:pt idx="8">
                  <c:v>64.0</c:v>
                </c:pt>
                <c:pt idx="9">
                  <c:v>0.0</c:v>
                </c:pt>
                <c:pt idx="10">
                  <c:v>175.0</c:v>
                </c:pt>
                <c:pt idx="11">
                  <c:v>230.0</c:v>
                </c:pt>
                <c:pt idx="12">
                  <c:v>269.0</c:v>
                </c:pt>
                <c:pt idx="13">
                  <c:v>267.0</c:v>
                </c:pt>
                <c:pt idx="14">
                  <c:v>358.0</c:v>
                </c:pt>
                <c:pt idx="15">
                  <c:v>362.0</c:v>
                </c:pt>
                <c:pt idx="16">
                  <c:v>366.0</c:v>
                </c:pt>
                <c:pt idx="17">
                  <c:v>138.0</c:v>
                </c:pt>
              </c:numCache>
            </c:numRef>
          </c:val>
        </c:ser>
        <c:ser>
          <c:idx val="2"/>
          <c:order val="2"/>
          <c:tx>
            <c:strRef>
              <c:f>Sheet1!$D$3</c:f>
              <c:strCache>
                <c:ptCount val="1"/>
                <c:pt idx="0">
                  <c:v>Wednesday</c:v>
                </c:pt>
              </c:strCache>
            </c:strRef>
          </c:tx>
          <c:spPr>
            <a:solidFill>
              <a:srgbClr val="D36307"/>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Sheet1!$D$4:$D$21</c:f>
              <c:numCache>
                <c:formatCode>General</c:formatCode>
                <c:ptCount val="18"/>
                <c:pt idx="0">
                  <c:v>99.0</c:v>
                </c:pt>
                <c:pt idx="1">
                  <c:v>100.0</c:v>
                </c:pt>
                <c:pt idx="2">
                  <c:v>101.0</c:v>
                </c:pt>
                <c:pt idx="3">
                  <c:v>122.0</c:v>
                </c:pt>
                <c:pt idx="4">
                  <c:v>111.0</c:v>
                </c:pt>
                <c:pt idx="5">
                  <c:v>132.0</c:v>
                </c:pt>
                <c:pt idx="6">
                  <c:v>97.0</c:v>
                </c:pt>
                <c:pt idx="7">
                  <c:v>103.0</c:v>
                </c:pt>
                <c:pt idx="8">
                  <c:v>64.0</c:v>
                </c:pt>
                <c:pt idx="9">
                  <c:v>81.0</c:v>
                </c:pt>
                <c:pt idx="10">
                  <c:v>175.0</c:v>
                </c:pt>
                <c:pt idx="11">
                  <c:v>197.0</c:v>
                </c:pt>
                <c:pt idx="12">
                  <c:v>284.0</c:v>
                </c:pt>
                <c:pt idx="13">
                  <c:v>320.0</c:v>
                </c:pt>
                <c:pt idx="14">
                  <c:v>300.0</c:v>
                </c:pt>
                <c:pt idx="15">
                  <c:v>285.0</c:v>
                </c:pt>
                <c:pt idx="16">
                  <c:v>308.0</c:v>
                </c:pt>
                <c:pt idx="17">
                  <c:v>138.0</c:v>
                </c:pt>
              </c:numCache>
            </c:numRef>
          </c:val>
        </c:ser>
        <c:ser>
          <c:idx val="3"/>
          <c:order val="3"/>
          <c:tx>
            <c:strRef>
              <c:f>Sheet1!$E$3</c:f>
              <c:strCache>
                <c:ptCount val="1"/>
                <c:pt idx="0">
                  <c:v>Thursday</c:v>
                </c:pt>
              </c:strCache>
            </c:strRef>
          </c:tx>
          <c:spPr>
            <a:solidFill>
              <a:schemeClr val="accent2"/>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Sheet1!$E$4:$E$21</c:f>
              <c:numCache>
                <c:formatCode>General</c:formatCode>
                <c:ptCount val="18"/>
                <c:pt idx="0">
                  <c:v>84.0</c:v>
                </c:pt>
                <c:pt idx="1">
                  <c:v>121.0</c:v>
                </c:pt>
                <c:pt idx="2">
                  <c:v>64.0</c:v>
                </c:pt>
                <c:pt idx="3">
                  <c:v>84.0</c:v>
                </c:pt>
                <c:pt idx="4">
                  <c:v>99.0</c:v>
                </c:pt>
                <c:pt idx="5">
                  <c:v>133.0</c:v>
                </c:pt>
                <c:pt idx="6">
                  <c:v>132.0</c:v>
                </c:pt>
                <c:pt idx="7">
                  <c:v>84.0</c:v>
                </c:pt>
                <c:pt idx="8">
                  <c:v>92.0</c:v>
                </c:pt>
                <c:pt idx="9">
                  <c:v>126.0</c:v>
                </c:pt>
                <c:pt idx="10">
                  <c:v>285.0</c:v>
                </c:pt>
                <c:pt idx="11">
                  <c:v>145.0</c:v>
                </c:pt>
                <c:pt idx="12">
                  <c:v>253.0</c:v>
                </c:pt>
                <c:pt idx="13">
                  <c:v>238.0</c:v>
                </c:pt>
                <c:pt idx="14">
                  <c:v>255.0</c:v>
                </c:pt>
                <c:pt idx="15">
                  <c:v>208.0</c:v>
                </c:pt>
                <c:pt idx="16">
                  <c:v>307.0</c:v>
                </c:pt>
                <c:pt idx="17">
                  <c:v>125.0</c:v>
                </c:pt>
              </c:numCache>
            </c:numRef>
          </c:val>
        </c:ser>
        <c:ser>
          <c:idx val="4"/>
          <c:order val="4"/>
          <c:tx>
            <c:strRef>
              <c:f>Sheet1!$F$3</c:f>
              <c:strCache>
                <c:ptCount val="1"/>
                <c:pt idx="0">
                  <c:v>Friday</c:v>
                </c:pt>
              </c:strCache>
            </c:strRef>
          </c:tx>
          <c:spPr>
            <a:solidFill>
              <a:schemeClr val="accent6">
                <a:lumMod val="50000"/>
              </a:schemeClr>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Sheet1!$F$4:$F$21</c:f>
              <c:numCache>
                <c:formatCode>General</c:formatCode>
                <c:ptCount val="18"/>
                <c:pt idx="0">
                  <c:v>64.0</c:v>
                </c:pt>
                <c:pt idx="1">
                  <c:v>100.0</c:v>
                </c:pt>
                <c:pt idx="2">
                  <c:v>74.0</c:v>
                </c:pt>
                <c:pt idx="3">
                  <c:v>63.0</c:v>
                </c:pt>
                <c:pt idx="4">
                  <c:v>60.0</c:v>
                </c:pt>
                <c:pt idx="5">
                  <c:v>70.0</c:v>
                </c:pt>
                <c:pt idx="6">
                  <c:v>72.0</c:v>
                </c:pt>
                <c:pt idx="7">
                  <c:v>58.0</c:v>
                </c:pt>
                <c:pt idx="8">
                  <c:v>100.0</c:v>
                </c:pt>
                <c:pt idx="9">
                  <c:v>87.0</c:v>
                </c:pt>
                <c:pt idx="10">
                  <c:v>162.0</c:v>
                </c:pt>
                <c:pt idx="11">
                  <c:v>180.0</c:v>
                </c:pt>
                <c:pt idx="12">
                  <c:v>259.0</c:v>
                </c:pt>
                <c:pt idx="13">
                  <c:v>165.0</c:v>
                </c:pt>
                <c:pt idx="14">
                  <c:v>128.0</c:v>
                </c:pt>
                <c:pt idx="15">
                  <c:v>91.0</c:v>
                </c:pt>
                <c:pt idx="16">
                  <c:v>64.0</c:v>
                </c:pt>
                <c:pt idx="17">
                  <c:v>66.0</c:v>
                </c:pt>
              </c:numCache>
            </c:numRef>
          </c:val>
        </c:ser>
        <c:ser>
          <c:idx val="5"/>
          <c:order val="5"/>
          <c:tx>
            <c:strRef>
              <c:f>Sheet1!$G$3</c:f>
              <c:strCache>
                <c:ptCount val="1"/>
                <c:pt idx="0">
                  <c:v>Saturday</c:v>
                </c:pt>
              </c:strCache>
            </c:strRef>
          </c:tx>
          <c:spPr>
            <a:solidFill>
              <a:schemeClr val="tx2">
                <a:lumMod val="90000"/>
              </a:schemeClr>
            </a:solidFill>
          </c:spPr>
          <c:invertIfNegative val="0"/>
          <c:cat>
            <c:numRef>
              <c:f>Sheet1!$A$4:$A$21</c:f>
              <c:numCache>
                <c:formatCode>h:mm\ AM/PM</c:formatCode>
                <c:ptCount val="18"/>
                <c:pt idx="0">
                  <c:v>0.208333333333333</c:v>
                </c:pt>
                <c:pt idx="1">
                  <c:v>0.25</c:v>
                </c:pt>
                <c:pt idx="2">
                  <c:v>0.291666666666667</c:v>
                </c:pt>
                <c:pt idx="3">
                  <c:v>0.333333333333333</c:v>
                </c:pt>
                <c:pt idx="4">
                  <c:v>0.375</c:v>
                </c:pt>
                <c:pt idx="5">
                  <c:v>0.416666666666667</c:v>
                </c:pt>
                <c:pt idx="6">
                  <c:v>0.458333333333333</c:v>
                </c:pt>
                <c:pt idx="7">
                  <c:v>0.5</c:v>
                </c:pt>
                <c:pt idx="8">
                  <c:v>0.541666666666667</c:v>
                </c:pt>
                <c:pt idx="9">
                  <c:v>0.583333333333333</c:v>
                </c:pt>
                <c:pt idx="10">
                  <c:v>0.625</c:v>
                </c:pt>
                <c:pt idx="11">
                  <c:v>0.666666666666667</c:v>
                </c:pt>
                <c:pt idx="12">
                  <c:v>0.708333333333333</c:v>
                </c:pt>
                <c:pt idx="13">
                  <c:v>0.75</c:v>
                </c:pt>
                <c:pt idx="14">
                  <c:v>0.791666666666666</c:v>
                </c:pt>
                <c:pt idx="15">
                  <c:v>0.833333333333333</c:v>
                </c:pt>
                <c:pt idx="16">
                  <c:v>0.875</c:v>
                </c:pt>
                <c:pt idx="17">
                  <c:v>0.916666666666666</c:v>
                </c:pt>
              </c:numCache>
            </c:numRef>
          </c:cat>
          <c:val>
            <c:numRef>
              <c:f>Sheet1!$G$4:$G$21</c:f>
              <c:numCache>
                <c:formatCode>General</c:formatCode>
                <c:ptCount val="18"/>
                <c:pt idx="0">
                  <c:v>31.0</c:v>
                </c:pt>
                <c:pt idx="1">
                  <c:v>29.0</c:v>
                </c:pt>
                <c:pt idx="2">
                  <c:v>31.0</c:v>
                </c:pt>
                <c:pt idx="3">
                  <c:v>64.0</c:v>
                </c:pt>
                <c:pt idx="4">
                  <c:v>103.0</c:v>
                </c:pt>
                <c:pt idx="5">
                  <c:v>132.0</c:v>
                </c:pt>
                <c:pt idx="6">
                  <c:v>173.0</c:v>
                </c:pt>
                <c:pt idx="7">
                  <c:v>232.0</c:v>
                </c:pt>
                <c:pt idx="8">
                  <c:v>163.0</c:v>
                </c:pt>
                <c:pt idx="9">
                  <c:v>94.0</c:v>
                </c:pt>
                <c:pt idx="10">
                  <c:v>101.0</c:v>
                </c:pt>
                <c:pt idx="11">
                  <c:v>85.0</c:v>
                </c:pt>
                <c:pt idx="12">
                  <c:v>105.0</c:v>
                </c:pt>
                <c:pt idx="13">
                  <c:v>136.0</c:v>
                </c:pt>
                <c:pt idx="14">
                  <c:v>82.0</c:v>
                </c:pt>
                <c:pt idx="15">
                  <c:v>103.0</c:v>
                </c:pt>
                <c:pt idx="16">
                  <c:v>84.0</c:v>
                </c:pt>
                <c:pt idx="17">
                  <c:v>66.0</c:v>
                </c:pt>
              </c:numCache>
            </c:numRef>
          </c:val>
        </c:ser>
        <c:dLbls>
          <c:showLegendKey val="0"/>
          <c:showVal val="0"/>
          <c:showCatName val="0"/>
          <c:showSerName val="0"/>
          <c:showPercent val="0"/>
          <c:showBubbleSize val="0"/>
        </c:dLbls>
        <c:gapWidth val="150"/>
        <c:axId val="-2133762472"/>
        <c:axId val="-2133765672"/>
      </c:barChart>
      <c:catAx>
        <c:axId val="-2133762472"/>
        <c:scaling>
          <c:orientation val="minMax"/>
        </c:scaling>
        <c:delete val="0"/>
        <c:axPos val="b"/>
        <c:numFmt formatCode="h:mm\ AM/PM" sourceLinked="1"/>
        <c:majorTickMark val="out"/>
        <c:minorTickMark val="none"/>
        <c:tickLblPos val="nextTo"/>
        <c:crossAx val="-2133765672"/>
        <c:crosses val="autoZero"/>
        <c:auto val="1"/>
        <c:lblAlgn val="ctr"/>
        <c:lblOffset val="100"/>
        <c:noMultiLvlLbl val="0"/>
      </c:catAx>
      <c:valAx>
        <c:axId val="-2133765672"/>
        <c:scaling>
          <c:orientation val="minMax"/>
        </c:scaling>
        <c:delete val="0"/>
        <c:axPos val="l"/>
        <c:majorGridlines/>
        <c:numFmt formatCode="General" sourceLinked="1"/>
        <c:majorTickMark val="out"/>
        <c:minorTickMark val="none"/>
        <c:tickLblPos val="nextTo"/>
        <c:crossAx val="-2133762472"/>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10.jpeg"/><Relationship Id="rId3"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C1055-45CA-4BC0-8927-7A2A2E75D97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1E77928-35C6-4D29-A2C3-4674F1131EBF}">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191FD6DC-6878-4094-9D0A-9C7B32CD584B}" type="parTrans" cxnId="{107E1AF5-BEB7-47A5-8EDB-0B2C01A6AB9B}">
      <dgm:prSet/>
      <dgm:spPr/>
      <dgm:t>
        <a:bodyPr/>
        <a:lstStyle/>
        <a:p>
          <a:endParaRPr lang="en-US"/>
        </a:p>
      </dgm:t>
    </dgm:pt>
    <dgm:pt modelId="{D7FC78CC-ADB0-4931-BAD4-5499A006E177}" type="sibTrans" cxnId="{107E1AF5-BEB7-47A5-8EDB-0B2C01A6AB9B}">
      <dgm:prSet/>
      <dgm:spPr/>
      <dgm:t>
        <a:bodyPr/>
        <a:lstStyle/>
        <a:p>
          <a:endParaRPr lang="en-US"/>
        </a:p>
      </dgm:t>
    </dgm:pt>
    <dgm:pt modelId="{7B82D709-27D3-4B2B-8B45-C18F62C0C019}">
      <dgm:prSet phldrT="[Text]"/>
      <dgm:spPr/>
      <dgm:t>
        <a:bodyPr lIns="91440" anchor="ctr"/>
        <a:lstStyle/>
        <a:p>
          <a:pPr algn="l"/>
          <a:r>
            <a:rPr lang="en-US" dirty="0" smtClean="0"/>
            <a:t>Advertise for the weekend</a:t>
          </a:r>
          <a:endParaRPr lang="en-US" dirty="0"/>
        </a:p>
      </dgm:t>
    </dgm:pt>
    <dgm:pt modelId="{165E37BC-1EB6-4486-B88C-3F83094752B9}" type="parTrans" cxnId="{1FE15610-2EA0-4F17-BDCB-A7E7D07193B4}">
      <dgm:prSet/>
      <dgm:spPr/>
      <dgm:t>
        <a:bodyPr/>
        <a:lstStyle/>
        <a:p>
          <a:endParaRPr lang="en-US"/>
        </a:p>
      </dgm:t>
    </dgm:pt>
    <dgm:pt modelId="{741FF615-AA4A-42E5-BF6E-5F1A7965DA79}" type="sibTrans" cxnId="{1FE15610-2EA0-4F17-BDCB-A7E7D07193B4}">
      <dgm:prSet/>
      <dgm:spPr/>
      <dgm:t>
        <a:bodyPr/>
        <a:lstStyle/>
        <a:p>
          <a:endParaRPr lang="en-US"/>
        </a:p>
      </dgm:t>
    </dgm:pt>
    <dgm:pt modelId="{5DC54D77-287E-4312-90AD-7163E560951F}">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A3171798-C81E-4424-8817-15BD0E845CAC}" type="parTrans" cxnId="{EB390E2A-75A5-4079-AEEB-978E6791C4F3}">
      <dgm:prSet/>
      <dgm:spPr/>
      <dgm:t>
        <a:bodyPr/>
        <a:lstStyle/>
        <a:p>
          <a:endParaRPr lang="en-US"/>
        </a:p>
      </dgm:t>
    </dgm:pt>
    <dgm:pt modelId="{28027963-D9E0-4CA4-B81A-08FA2C9609CC}" type="sibTrans" cxnId="{EB390E2A-75A5-4079-AEEB-978E6791C4F3}">
      <dgm:prSet/>
      <dgm:spPr/>
      <dgm:t>
        <a:bodyPr/>
        <a:lstStyle/>
        <a:p>
          <a:endParaRPr lang="en-US"/>
        </a:p>
      </dgm:t>
    </dgm:pt>
    <dgm:pt modelId="{DB9BEF96-9455-428A-8DED-263983515EEC}">
      <dgm:prSet phldrT="[Text]"/>
      <dgm:spPr/>
      <dgm:t>
        <a:bodyPr lIns="91440" anchor="ctr"/>
        <a:lstStyle/>
        <a:p>
          <a:r>
            <a:rPr lang="en-US" dirty="0" smtClean="0"/>
            <a:t>Reduce Labor on Friday and Saturdays</a:t>
          </a:r>
          <a:endParaRPr lang="en-US" dirty="0"/>
        </a:p>
      </dgm:t>
    </dgm:pt>
    <dgm:pt modelId="{4B272616-A0AC-4BAB-9503-3C20E94DC95F}" type="parTrans" cxnId="{640A9200-5082-4581-9B89-14A2FB36CDF6}">
      <dgm:prSet/>
      <dgm:spPr/>
      <dgm:t>
        <a:bodyPr/>
        <a:lstStyle/>
        <a:p>
          <a:endParaRPr lang="en-US"/>
        </a:p>
      </dgm:t>
    </dgm:pt>
    <dgm:pt modelId="{2B7B5776-FE8F-4E0D-831B-69F3D767C53A}" type="sibTrans" cxnId="{640A9200-5082-4581-9B89-14A2FB36CDF6}">
      <dgm:prSet/>
      <dgm:spPr/>
      <dgm:t>
        <a:bodyPr/>
        <a:lstStyle/>
        <a:p>
          <a:endParaRPr lang="en-US"/>
        </a:p>
      </dgm:t>
    </dgm:pt>
    <dgm:pt modelId="{568847E8-FBE5-496F-9F37-EE8594458C0F}">
      <dgm:prSet/>
      <dgm:spPr/>
      <dgm:t>
        <a:bodyPr lIns="91440" anchor="ctr"/>
        <a:lstStyle/>
        <a:p>
          <a:pPr algn="l"/>
          <a:r>
            <a:rPr lang="en-US" dirty="0" smtClean="0"/>
            <a:t>Perform Maintenance on low attendance days, especially Friday</a:t>
          </a:r>
          <a:endParaRPr lang="en-US" dirty="0"/>
        </a:p>
      </dgm:t>
    </dgm:pt>
    <dgm:pt modelId="{16ED2F4F-1C06-47B0-ACD3-65A57CEE361C}" type="parTrans" cxnId="{504C12CF-8054-457E-8325-DB5E550EE3D6}">
      <dgm:prSet/>
      <dgm:spPr/>
      <dgm:t>
        <a:bodyPr/>
        <a:lstStyle/>
        <a:p>
          <a:endParaRPr lang="en-US"/>
        </a:p>
      </dgm:t>
    </dgm:pt>
    <dgm:pt modelId="{5295049D-F86F-40ED-BA99-C2F49B6608E2}" type="sibTrans" cxnId="{504C12CF-8054-457E-8325-DB5E550EE3D6}">
      <dgm:prSet/>
      <dgm:spPr/>
      <dgm:t>
        <a:bodyPr/>
        <a:lstStyle/>
        <a:p>
          <a:endParaRPr lang="en-US"/>
        </a:p>
      </dgm:t>
    </dgm:pt>
    <dgm:pt modelId="{6C65F88C-B370-4CFB-9695-337097A26617}">
      <dgm:prSet/>
      <dgm:spPr>
        <a:blipFill rotWithShape="0">
          <a:blip xmlns:r="http://schemas.openxmlformats.org/officeDocument/2006/relationships" r:embed="rId3"/>
          <a:stretch>
            <a:fillRect/>
          </a:stretch>
        </a:blipFill>
      </dgm:spPr>
      <dgm:t>
        <a:bodyPr/>
        <a:lstStyle/>
        <a:p>
          <a:endParaRPr lang="en-US" dirty="0"/>
        </a:p>
      </dgm:t>
    </dgm:pt>
    <dgm:pt modelId="{C26167CE-546B-4397-8EC3-2B984C68921E}" type="sibTrans" cxnId="{8B91AD98-3990-47B3-9249-FC49FAAB927F}">
      <dgm:prSet/>
      <dgm:spPr/>
      <dgm:t>
        <a:bodyPr/>
        <a:lstStyle/>
        <a:p>
          <a:endParaRPr lang="en-US"/>
        </a:p>
      </dgm:t>
    </dgm:pt>
    <dgm:pt modelId="{D61660AD-0573-40D3-A554-BD8D8F636AEE}" type="parTrans" cxnId="{8B91AD98-3990-47B3-9249-FC49FAAB927F}">
      <dgm:prSet/>
      <dgm:spPr/>
      <dgm:t>
        <a:bodyPr/>
        <a:lstStyle/>
        <a:p>
          <a:endParaRPr lang="en-US"/>
        </a:p>
      </dgm:t>
    </dgm:pt>
    <dgm:pt modelId="{8D3F7B65-ED86-4185-8A81-A5C269F82532}" type="pres">
      <dgm:prSet presAssocID="{173C1055-45CA-4BC0-8927-7A2A2E75D979}" presName="Name0" presStyleCnt="0">
        <dgm:presLayoutVars>
          <dgm:dir/>
          <dgm:animLvl val="lvl"/>
          <dgm:resizeHandles/>
        </dgm:presLayoutVars>
      </dgm:prSet>
      <dgm:spPr/>
      <dgm:t>
        <a:bodyPr/>
        <a:lstStyle/>
        <a:p>
          <a:endParaRPr lang="en-US"/>
        </a:p>
      </dgm:t>
    </dgm:pt>
    <dgm:pt modelId="{903E42C1-54CE-4542-9E9B-A77F8DFCFA32}" type="pres">
      <dgm:prSet presAssocID="{71E77928-35C6-4D29-A2C3-4674F1131EBF}" presName="linNode" presStyleCnt="0"/>
      <dgm:spPr/>
    </dgm:pt>
    <dgm:pt modelId="{6BEB6AFA-DB7B-4C05-9CB1-E11B524FBD65}" type="pres">
      <dgm:prSet presAssocID="{71E77928-35C6-4D29-A2C3-4674F1131EBF}" presName="parentShp" presStyleLbl="node1" presStyleIdx="0" presStyleCnt="3" custScaleX="45113" custScaleY="122455">
        <dgm:presLayoutVars>
          <dgm:bulletEnabled val="1"/>
        </dgm:presLayoutVars>
      </dgm:prSet>
      <dgm:spPr>
        <a:prstGeom prst="flowChartAlternateProcess">
          <a:avLst/>
        </a:prstGeom>
      </dgm:spPr>
      <dgm:t>
        <a:bodyPr/>
        <a:lstStyle/>
        <a:p>
          <a:endParaRPr lang="en-US"/>
        </a:p>
      </dgm:t>
    </dgm:pt>
    <dgm:pt modelId="{C0EE5A8F-DDCA-4D21-8E07-02C82E185AF3}" type="pres">
      <dgm:prSet presAssocID="{71E77928-35C6-4D29-A2C3-4674F1131EBF}" presName="childShp" presStyleLbl="bgAccFollowNode1" presStyleIdx="0" presStyleCnt="3" custScaleX="100179">
        <dgm:presLayoutVars>
          <dgm:bulletEnabled val="1"/>
        </dgm:presLayoutVars>
      </dgm:prSet>
      <dgm:spPr/>
      <dgm:t>
        <a:bodyPr/>
        <a:lstStyle/>
        <a:p>
          <a:endParaRPr lang="en-US"/>
        </a:p>
      </dgm:t>
    </dgm:pt>
    <dgm:pt modelId="{980AFFB0-A7DF-4263-BA07-ACF9C1A6616C}" type="pres">
      <dgm:prSet presAssocID="{D7FC78CC-ADB0-4931-BAD4-5499A006E177}" presName="spacing" presStyleCnt="0"/>
      <dgm:spPr/>
    </dgm:pt>
    <dgm:pt modelId="{FB98E7EF-071D-44BF-93DB-F682D3DAF5D1}" type="pres">
      <dgm:prSet presAssocID="{6C65F88C-B370-4CFB-9695-337097A26617}" presName="linNode" presStyleCnt="0"/>
      <dgm:spPr/>
    </dgm:pt>
    <dgm:pt modelId="{B2E2AB69-2BD4-4E4A-AC2A-0E19A0C41C2C}" type="pres">
      <dgm:prSet presAssocID="{6C65F88C-B370-4CFB-9695-337097A26617}" presName="parentShp" presStyleLbl="node1" presStyleIdx="1" presStyleCnt="3" custScaleX="45000" custScaleY="117095" custLinFactNeighborX="0" custLinFactNeighborY="-638">
        <dgm:presLayoutVars>
          <dgm:bulletEnabled val="1"/>
        </dgm:presLayoutVars>
      </dgm:prSet>
      <dgm:spPr/>
      <dgm:t>
        <a:bodyPr/>
        <a:lstStyle/>
        <a:p>
          <a:endParaRPr lang="en-US"/>
        </a:p>
      </dgm:t>
    </dgm:pt>
    <dgm:pt modelId="{2B400259-5A40-4A97-822F-44DC9A5A91D1}" type="pres">
      <dgm:prSet presAssocID="{6C65F88C-B370-4CFB-9695-337097A26617}" presName="childShp" presStyleLbl="bgAccFollowNode1" presStyleIdx="1" presStyleCnt="3">
        <dgm:presLayoutVars>
          <dgm:bulletEnabled val="1"/>
        </dgm:presLayoutVars>
      </dgm:prSet>
      <dgm:spPr/>
      <dgm:t>
        <a:bodyPr/>
        <a:lstStyle/>
        <a:p>
          <a:endParaRPr lang="en-US"/>
        </a:p>
      </dgm:t>
    </dgm:pt>
    <dgm:pt modelId="{9F7142B6-2959-49EB-A19D-EDE8E6517298}" type="pres">
      <dgm:prSet presAssocID="{C26167CE-546B-4397-8EC3-2B984C68921E}" presName="spacing" presStyleCnt="0"/>
      <dgm:spPr/>
    </dgm:pt>
    <dgm:pt modelId="{E8D0EB1D-5C51-40CB-9CAD-527E71327E1E}" type="pres">
      <dgm:prSet presAssocID="{5DC54D77-287E-4312-90AD-7163E560951F}" presName="linNode" presStyleCnt="0"/>
      <dgm:spPr/>
    </dgm:pt>
    <dgm:pt modelId="{870CD4C2-54AB-4A98-BD0E-72E3BAF9A7FD}" type="pres">
      <dgm:prSet presAssocID="{5DC54D77-287E-4312-90AD-7163E560951F}" presName="parentShp" presStyleLbl="node1" presStyleIdx="2" presStyleCnt="3" custScaleX="45044" custScaleY="122240">
        <dgm:presLayoutVars>
          <dgm:bulletEnabled val="1"/>
        </dgm:presLayoutVars>
      </dgm:prSet>
      <dgm:spPr/>
      <dgm:t>
        <a:bodyPr/>
        <a:lstStyle/>
        <a:p>
          <a:endParaRPr lang="en-US"/>
        </a:p>
      </dgm:t>
    </dgm:pt>
    <dgm:pt modelId="{88CA360B-0654-44A5-B15B-DF3CA44FE31A}" type="pres">
      <dgm:prSet presAssocID="{5DC54D77-287E-4312-90AD-7163E560951F}" presName="childShp" presStyleLbl="bgAccFollowNode1" presStyleIdx="2" presStyleCnt="3">
        <dgm:presLayoutVars>
          <dgm:bulletEnabled val="1"/>
        </dgm:presLayoutVars>
      </dgm:prSet>
      <dgm:spPr/>
      <dgm:t>
        <a:bodyPr/>
        <a:lstStyle/>
        <a:p>
          <a:endParaRPr lang="en-US"/>
        </a:p>
      </dgm:t>
    </dgm:pt>
  </dgm:ptLst>
  <dgm:cxnLst>
    <dgm:cxn modelId="{972D065F-F545-4E4E-BECD-4778FED154F0}" type="presOf" srcId="{568847E8-FBE5-496F-9F37-EE8594458C0F}" destId="{2B400259-5A40-4A97-822F-44DC9A5A91D1}" srcOrd="0" destOrd="0" presId="urn:microsoft.com/office/officeart/2005/8/layout/vList6"/>
    <dgm:cxn modelId="{8B91AD98-3990-47B3-9249-FC49FAAB927F}" srcId="{173C1055-45CA-4BC0-8927-7A2A2E75D979}" destId="{6C65F88C-B370-4CFB-9695-337097A26617}" srcOrd="1" destOrd="0" parTransId="{D61660AD-0573-40D3-A554-BD8D8F636AEE}" sibTransId="{C26167CE-546B-4397-8EC3-2B984C68921E}"/>
    <dgm:cxn modelId="{504C12CF-8054-457E-8325-DB5E550EE3D6}" srcId="{6C65F88C-B370-4CFB-9695-337097A26617}" destId="{568847E8-FBE5-496F-9F37-EE8594458C0F}" srcOrd="0" destOrd="0" parTransId="{16ED2F4F-1C06-47B0-ACD3-65A57CEE361C}" sibTransId="{5295049D-F86F-40ED-BA99-C2F49B6608E2}"/>
    <dgm:cxn modelId="{107E1AF5-BEB7-47A5-8EDB-0B2C01A6AB9B}" srcId="{173C1055-45CA-4BC0-8927-7A2A2E75D979}" destId="{71E77928-35C6-4D29-A2C3-4674F1131EBF}" srcOrd="0" destOrd="0" parTransId="{191FD6DC-6878-4094-9D0A-9C7B32CD584B}" sibTransId="{D7FC78CC-ADB0-4931-BAD4-5499A006E177}"/>
    <dgm:cxn modelId="{D440B208-6331-4E7F-A118-0E6FBA6CB4A8}" type="presOf" srcId="{DB9BEF96-9455-428A-8DED-263983515EEC}" destId="{88CA360B-0654-44A5-B15B-DF3CA44FE31A}" srcOrd="0" destOrd="0" presId="urn:microsoft.com/office/officeart/2005/8/layout/vList6"/>
    <dgm:cxn modelId="{1DB50638-A539-4F81-B560-194648438005}" type="presOf" srcId="{7B82D709-27D3-4B2B-8B45-C18F62C0C019}" destId="{C0EE5A8F-DDCA-4D21-8E07-02C82E185AF3}" srcOrd="0" destOrd="0" presId="urn:microsoft.com/office/officeart/2005/8/layout/vList6"/>
    <dgm:cxn modelId="{1FE15610-2EA0-4F17-BDCB-A7E7D07193B4}" srcId="{71E77928-35C6-4D29-A2C3-4674F1131EBF}" destId="{7B82D709-27D3-4B2B-8B45-C18F62C0C019}" srcOrd="0" destOrd="0" parTransId="{165E37BC-1EB6-4486-B88C-3F83094752B9}" sibTransId="{741FF615-AA4A-42E5-BF6E-5F1A7965DA79}"/>
    <dgm:cxn modelId="{640A9200-5082-4581-9B89-14A2FB36CDF6}" srcId="{5DC54D77-287E-4312-90AD-7163E560951F}" destId="{DB9BEF96-9455-428A-8DED-263983515EEC}" srcOrd="0" destOrd="0" parTransId="{4B272616-A0AC-4BAB-9503-3C20E94DC95F}" sibTransId="{2B7B5776-FE8F-4E0D-831B-69F3D767C53A}"/>
    <dgm:cxn modelId="{224C41FA-963E-4546-AF25-AB1D486A8AAB}" type="presOf" srcId="{71E77928-35C6-4D29-A2C3-4674F1131EBF}" destId="{6BEB6AFA-DB7B-4C05-9CB1-E11B524FBD65}" srcOrd="0" destOrd="0" presId="urn:microsoft.com/office/officeart/2005/8/layout/vList6"/>
    <dgm:cxn modelId="{D6D21FE8-99D5-4A21-AEFC-7851F2D4CEC1}" type="presOf" srcId="{5DC54D77-287E-4312-90AD-7163E560951F}" destId="{870CD4C2-54AB-4A98-BD0E-72E3BAF9A7FD}" srcOrd="0" destOrd="0" presId="urn:microsoft.com/office/officeart/2005/8/layout/vList6"/>
    <dgm:cxn modelId="{B35ECAC8-D3C0-47A2-96AB-AD29A37AB1FD}" type="presOf" srcId="{173C1055-45CA-4BC0-8927-7A2A2E75D979}" destId="{8D3F7B65-ED86-4185-8A81-A5C269F82532}" srcOrd="0" destOrd="0" presId="urn:microsoft.com/office/officeart/2005/8/layout/vList6"/>
    <dgm:cxn modelId="{ADEEE060-9AC2-47A2-A220-A48732F532D9}" type="presOf" srcId="{6C65F88C-B370-4CFB-9695-337097A26617}" destId="{B2E2AB69-2BD4-4E4A-AC2A-0E19A0C41C2C}" srcOrd="0" destOrd="0" presId="urn:microsoft.com/office/officeart/2005/8/layout/vList6"/>
    <dgm:cxn modelId="{EB390E2A-75A5-4079-AEEB-978E6791C4F3}" srcId="{173C1055-45CA-4BC0-8927-7A2A2E75D979}" destId="{5DC54D77-287E-4312-90AD-7163E560951F}" srcOrd="2" destOrd="0" parTransId="{A3171798-C81E-4424-8817-15BD0E845CAC}" sibTransId="{28027963-D9E0-4CA4-B81A-08FA2C9609CC}"/>
    <dgm:cxn modelId="{E9819941-3FB7-47BF-B6CD-B0C07AE65726}" type="presParOf" srcId="{8D3F7B65-ED86-4185-8A81-A5C269F82532}" destId="{903E42C1-54CE-4542-9E9B-A77F8DFCFA32}" srcOrd="0" destOrd="0" presId="urn:microsoft.com/office/officeart/2005/8/layout/vList6"/>
    <dgm:cxn modelId="{871F63D4-7C52-4B30-AC3B-BA31774C8A37}" type="presParOf" srcId="{903E42C1-54CE-4542-9E9B-A77F8DFCFA32}" destId="{6BEB6AFA-DB7B-4C05-9CB1-E11B524FBD65}" srcOrd="0" destOrd="0" presId="urn:microsoft.com/office/officeart/2005/8/layout/vList6"/>
    <dgm:cxn modelId="{A941B0F6-CAD9-4A0A-A33E-79213D4E8DDB}" type="presParOf" srcId="{903E42C1-54CE-4542-9E9B-A77F8DFCFA32}" destId="{C0EE5A8F-DDCA-4D21-8E07-02C82E185AF3}" srcOrd="1" destOrd="0" presId="urn:microsoft.com/office/officeart/2005/8/layout/vList6"/>
    <dgm:cxn modelId="{133477FC-9179-4D58-9266-901527AFC5D6}" type="presParOf" srcId="{8D3F7B65-ED86-4185-8A81-A5C269F82532}" destId="{980AFFB0-A7DF-4263-BA07-ACF9C1A6616C}" srcOrd="1" destOrd="0" presId="urn:microsoft.com/office/officeart/2005/8/layout/vList6"/>
    <dgm:cxn modelId="{D09AB709-A2B9-4E8A-89A6-088D1D518FBE}" type="presParOf" srcId="{8D3F7B65-ED86-4185-8A81-A5C269F82532}" destId="{FB98E7EF-071D-44BF-93DB-F682D3DAF5D1}" srcOrd="2" destOrd="0" presId="urn:microsoft.com/office/officeart/2005/8/layout/vList6"/>
    <dgm:cxn modelId="{55E048FD-52D9-4566-A35F-8CAA2FD1AB2D}" type="presParOf" srcId="{FB98E7EF-071D-44BF-93DB-F682D3DAF5D1}" destId="{B2E2AB69-2BD4-4E4A-AC2A-0E19A0C41C2C}" srcOrd="0" destOrd="0" presId="urn:microsoft.com/office/officeart/2005/8/layout/vList6"/>
    <dgm:cxn modelId="{E525F6AF-9366-490D-8141-D38C7972EDD8}" type="presParOf" srcId="{FB98E7EF-071D-44BF-93DB-F682D3DAF5D1}" destId="{2B400259-5A40-4A97-822F-44DC9A5A91D1}" srcOrd="1" destOrd="0" presId="urn:microsoft.com/office/officeart/2005/8/layout/vList6"/>
    <dgm:cxn modelId="{CF284D53-49ED-420D-9362-336328F7B782}" type="presParOf" srcId="{8D3F7B65-ED86-4185-8A81-A5C269F82532}" destId="{9F7142B6-2959-49EB-A19D-EDE8E6517298}" srcOrd="3" destOrd="0" presId="urn:microsoft.com/office/officeart/2005/8/layout/vList6"/>
    <dgm:cxn modelId="{F22AA32B-6192-4C87-85CA-B6D6D464AA23}" type="presParOf" srcId="{8D3F7B65-ED86-4185-8A81-A5C269F82532}" destId="{E8D0EB1D-5C51-40CB-9CAD-527E71327E1E}" srcOrd="4" destOrd="0" presId="urn:microsoft.com/office/officeart/2005/8/layout/vList6"/>
    <dgm:cxn modelId="{9D2BF437-7A21-4FC3-B0A6-4B8066C997E1}" type="presParOf" srcId="{E8D0EB1D-5C51-40CB-9CAD-527E71327E1E}" destId="{870CD4C2-54AB-4A98-BD0E-72E3BAF9A7FD}" srcOrd="0" destOrd="0" presId="urn:microsoft.com/office/officeart/2005/8/layout/vList6"/>
    <dgm:cxn modelId="{0C59FF78-3344-4EB6-B9CA-87D751AE53BA}" type="presParOf" srcId="{E8D0EB1D-5C51-40CB-9CAD-527E71327E1E}" destId="{88CA360B-0654-44A5-B15B-DF3CA44FE31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E5A8F-DDCA-4D21-8E07-02C82E185AF3}">
      <dsp:nvSpPr>
        <dsp:cNvPr id="0" name=""/>
        <dsp:cNvSpPr/>
      </dsp:nvSpPr>
      <dsp:spPr>
        <a:xfrm>
          <a:off x="2210558" y="120255"/>
          <a:ext cx="4571242" cy="105697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Advertise for the weekend</a:t>
          </a:r>
          <a:endParaRPr lang="en-US" sz="2100" kern="1200" dirty="0"/>
        </a:p>
      </dsp:txBody>
      <dsp:txXfrm>
        <a:off x="2210558" y="252377"/>
        <a:ext cx="4174876" cy="792733"/>
      </dsp:txXfrm>
    </dsp:sp>
    <dsp:sp modelId="{6BEB6AFA-DB7B-4C05-9CB1-E11B524FBD65}">
      <dsp:nvSpPr>
        <dsp:cNvPr id="0" name=""/>
        <dsp:cNvSpPr/>
      </dsp:nvSpPr>
      <dsp:spPr>
        <a:xfrm>
          <a:off x="838198" y="1583"/>
          <a:ext cx="1372359" cy="1294321"/>
        </a:xfrm>
        <a:prstGeom prst="flowChartAlternateProcess">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901380" y="64765"/>
        <a:ext cx="1245995" cy="1167957"/>
      </dsp:txXfrm>
    </dsp:sp>
    <dsp:sp modelId="{2B400259-5A40-4A97-822F-44DC9A5A91D1}">
      <dsp:nvSpPr>
        <dsp:cNvPr id="0" name=""/>
        <dsp:cNvSpPr/>
      </dsp:nvSpPr>
      <dsp:spPr>
        <a:xfrm>
          <a:off x="2211362" y="1491947"/>
          <a:ext cx="4567535" cy="105697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Perform Maintenance on low attendance days, especially Friday</a:t>
          </a:r>
          <a:endParaRPr lang="en-US" sz="2100" kern="1200" dirty="0"/>
        </a:p>
      </dsp:txBody>
      <dsp:txXfrm>
        <a:off x="2211362" y="1624069"/>
        <a:ext cx="4171169" cy="792733"/>
      </dsp:txXfrm>
    </dsp:sp>
    <dsp:sp modelId="{B2E2AB69-2BD4-4E4A-AC2A-0E19A0C41C2C}">
      <dsp:nvSpPr>
        <dsp:cNvPr id="0" name=""/>
        <dsp:cNvSpPr/>
      </dsp:nvSpPr>
      <dsp:spPr>
        <a:xfrm>
          <a:off x="841102" y="1394858"/>
          <a:ext cx="1370260" cy="1237667"/>
        </a:xfrm>
        <a:prstGeom prst="roundRect">
          <a:avLst/>
        </a:prstGeom>
        <a:blipFill rotWithShape="0">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endParaRPr lang="en-US" sz="6200" kern="1200" dirty="0"/>
        </a:p>
      </dsp:txBody>
      <dsp:txXfrm>
        <a:off x="901520" y="1455276"/>
        <a:ext cx="1249424" cy="1116831"/>
      </dsp:txXfrm>
    </dsp:sp>
    <dsp:sp modelId="{88CA360B-0654-44A5-B15B-DF3CA44FE31A}">
      <dsp:nvSpPr>
        <dsp:cNvPr id="0" name=""/>
        <dsp:cNvSpPr/>
      </dsp:nvSpPr>
      <dsp:spPr>
        <a:xfrm>
          <a:off x="2212032" y="2862503"/>
          <a:ext cx="4567535" cy="105697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Reduce Labor on Friday and Saturdays</a:t>
          </a:r>
          <a:endParaRPr lang="en-US" sz="2100" kern="1200" dirty="0"/>
        </a:p>
      </dsp:txBody>
      <dsp:txXfrm>
        <a:off x="2212032" y="2994625"/>
        <a:ext cx="4171169" cy="792733"/>
      </dsp:txXfrm>
    </dsp:sp>
    <dsp:sp modelId="{870CD4C2-54AB-4A98-BD0E-72E3BAF9A7FD}">
      <dsp:nvSpPr>
        <dsp:cNvPr id="0" name=""/>
        <dsp:cNvSpPr/>
      </dsp:nvSpPr>
      <dsp:spPr>
        <a:xfrm>
          <a:off x="840432" y="2744967"/>
          <a:ext cx="1371600" cy="1292049"/>
        </a:xfrm>
        <a:prstGeom prst="roundRect">
          <a:avLst/>
        </a:prstGeom>
        <a:blipFill rotWithShape="0">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903505" y="2808040"/>
        <a:ext cx="1245454" cy="11659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DFD9B-A177-4B1F-9846-F46B7772987B}" type="datetimeFigureOut">
              <a:rPr lang="en-US" smtClean="0"/>
              <a:t>2/28/14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EF5E5-595B-48FC-90E0-BBFCC99EB4A6}" type="slidenum">
              <a:rPr lang="en-US" smtClean="0"/>
              <a:t>‹#›</a:t>
            </a:fld>
            <a:endParaRPr lang="en-US"/>
          </a:p>
        </p:txBody>
      </p:sp>
    </p:spTree>
    <p:extLst>
      <p:ext uri="{BB962C8B-B14F-4D97-AF65-F5344CB8AC3E}">
        <p14:creationId xmlns:p14="http://schemas.microsoft.com/office/powerpoint/2010/main" val="7279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EF5E5-595B-48FC-90E0-BBFCC99EB4A6}" type="slidenum">
              <a:rPr lang="en-US" smtClean="0"/>
              <a:t>10</a:t>
            </a:fld>
            <a:endParaRPr lang="en-US"/>
          </a:p>
        </p:txBody>
      </p:sp>
    </p:spTree>
    <p:extLst>
      <p:ext uri="{BB962C8B-B14F-4D97-AF65-F5344CB8AC3E}">
        <p14:creationId xmlns:p14="http://schemas.microsoft.com/office/powerpoint/2010/main" val="294456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EC5D68-2874-4597-932B-012F5347F200}"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94735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7322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385107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821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11255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6EC5D68-2874-4597-932B-012F5347F200}" type="datetimeFigureOut">
              <a:rPr lang="en-US" smtClean="0"/>
              <a:t>2/28/14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3357121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6EC5D68-2874-4597-932B-012F5347F200}" type="datetimeFigureOut">
              <a:rPr lang="en-US" smtClean="0"/>
              <a:t>2/28/14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398665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5D68-2874-4597-932B-012F5347F200}"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60239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5D68-2874-4597-932B-012F5347F200}"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565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5D68-2874-4597-932B-012F5347F200}"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97000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C5D68-2874-4597-932B-012F5347F200}"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25158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114671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EC5D68-2874-4597-932B-012F5347F200}" type="datetimeFigureOut">
              <a:rPr lang="en-US" smtClean="0"/>
              <a:t>2/28/14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112088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EC5D68-2874-4597-932B-012F5347F200}" type="datetimeFigureOut">
              <a:rPr lang="en-US" smtClean="0"/>
              <a:t>2/28/14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28539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C5D68-2874-4597-932B-012F5347F200}" type="datetimeFigureOut">
              <a:rPr lang="en-US" smtClean="0"/>
              <a:t>2/28/14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419693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115986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5D68-2874-4597-932B-012F5347F200}"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AC54E-3E40-41B7-9392-36792BC6917B}" type="slidenum">
              <a:rPr lang="en-US" smtClean="0"/>
              <a:t>‹#›</a:t>
            </a:fld>
            <a:endParaRPr lang="en-US"/>
          </a:p>
        </p:txBody>
      </p:sp>
    </p:spTree>
    <p:extLst>
      <p:ext uri="{BB962C8B-B14F-4D97-AF65-F5344CB8AC3E}">
        <p14:creationId xmlns:p14="http://schemas.microsoft.com/office/powerpoint/2010/main" val="2659889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EC5D68-2874-4597-932B-012F5347F200}" type="datetimeFigureOut">
              <a:rPr lang="en-US" smtClean="0"/>
              <a:t>2/28/14</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44AC54E-3E40-41B7-9392-36792BC6917B}" type="slidenum">
              <a:rPr lang="en-US" smtClean="0"/>
              <a:t>‹#›</a:t>
            </a:fld>
            <a:endParaRPr lang="en-US"/>
          </a:p>
        </p:txBody>
      </p:sp>
    </p:spTree>
    <p:extLst>
      <p:ext uri="{BB962C8B-B14F-4D97-AF65-F5344CB8AC3E}">
        <p14:creationId xmlns:p14="http://schemas.microsoft.com/office/powerpoint/2010/main" val="2319269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3048000"/>
            <a:ext cx="8153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7709"/>
            <a:ext cx="7772400" cy="1470025"/>
          </a:xfrm>
        </p:spPr>
        <p:txBody>
          <a:bodyPr/>
          <a:lstStyle/>
          <a:p>
            <a:r>
              <a:rPr lang="en-US" dirty="0" smtClean="0"/>
              <a:t>Hart Gym Attendance</a:t>
            </a:r>
            <a:br>
              <a:rPr lang="en-US" dirty="0" smtClean="0"/>
            </a:br>
            <a:r>
              <a:rPr lang="en-US" sz="2800" dirty="0"/>
              <a:t>Sect03_Group01</a:t>
            </a:r>
          </a:p>
        </p:txBody>
      </p:sp>
      <p:sp>
        <p:nvSpPr>
          <p:cNvPr id="4" name="Rectangle 3"/>
          <p:cNvSpPr/>
          <p:nvPr/>
        </p:nvSpPr>
        <p:spPr>
          <a:xfrm>
            <a:off x="1143000" y="3124200"/>
            <a:ext cx="6934200" cy="707886"/>
          </a:xfrm>
          <a:prstGeom prst="rect">
            <a:avLst/>
          </a:prstGeom>
        </p:spPr>
        <p:txBody>
          <a:bodyPr wrap="square">
            <a:spAutoFit/>
          </a:bodyPr>
          <a:lstStyle/>
          <a:p>
            <a:pPr algn="ctr"/>
            <a:r>
              <a:rPr lang="en-US" sz="2000" b="1" dirty="0" smtClean="0"/>
              <a:t>Is the hourly attendance uniform throughout the week at the BYU-I Hart Fitness Center?</a:t>
            </a:r>
            <a:r>
              <a:rPr lang="en-US" sz="2000" dirty="0" smtClean="0"/>
              <a:t> </a:t>
            </a:r>
            <a:endParaRPr lang="en-US"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80" y="4343400"/>
            <a:ext cx="3462920" cy="242404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352478"/>
            <a:ext cx="3463636" cy="2405888"/>
          </a:xfrm>
          <a:prstGeom prst="rect">
            <a:avLst/>
          </a:prstGeom>
        </p:spPr>
      </p:pic>
    </p:spTree>
    <p:extLst>
      <p:ext uri="{BB962C8B-B14F-4D97-AF65-F5344CB8AC3E}">
        <p14:creationId xmlns:p14="http://schemas.microsoft.com/office/powerpoint/2010/main" val="1920992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400" dirty="0" smtClean="0"/>
              <a:t>Take Action</a:t>
            </a:r>
            <a:endParaRPr lang="en-US" sz="4400" dirty="0"/>
          </a:p>
        </p:txBody>
      </p:sp>
      <p:graphicFrame>
        <p:nvGraphicFramePr>
          <p:cNvPr id="2" name="Diagram 1"/>
          <p:cNvGraphicFramePr/>
          <p:nvPr>
            <p:extLst>
              <p:ext uri="{D42A27DB-BD31-4B8C-83A1-F6EECF244321}">
                <p14:modId xmlns:p14="http://schemas.microsoft.com/office/powerpoint/2010/main" val="3799759599"/>
              </p:ext>
            </p:extLst>
          </p:nvPr>
        </p:nvGraphicFramePr>
        <p:xfrm>
          <a:off x="85725" y="18288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Alternate Process 6"/>
          <p:cNvSpPr/>
          <p:nvPr/>
        </p:nvSpPr>
        <p:spPr>
          <a:xfrm>
            <a:off x="6934200" y="1828800"/>
            <a:ext cx="1371600" cy="4038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US" sz="8000" dirty="0" smtClean="0">
                <a:ln w="18415" cmpd="sng">
                  <a:solidFill>
                    <a:srgbClr val="FFFFFF"/>
                  </a:solidFill>
                  <a:prstDash val="solid"/>
                </a:ln>
                <a:solidFill>
                  <a:schemeClr val="tx2"/>
                </a:solidFill>
                <a:effectLst>
                  <a:outerShdw blurRad="63500" dir="3600000" algn="tl" rotWithShape="0">
                    <a:srgbClr val="000000">
                      <a:alpha val="70000"/>
                    </a:srgbClr>
                  </a:outerShdw>
                </a:effectLst>
              </a:rPr>
              <a:t>Success</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solidFill>
              <a:effectLst>
                <a:outerShdw blurRad="41275" dist="12700" dir="12000000" algn="tl" rotWithShape="0">
                  <a:srgbClr val="000000">
                    <a:alpha val="40000"/>
                  </a:srgbClr>
                </a:outerShdw>
              </a:effectLst>
            </a:endParaRPr>
          </a:p>
          <a:p>
            <a:pPr algn="ctr"/>
            <a:endParaRPr lang="en-US" dirty="0"/>
          </a:p>
        </p:txBody>
      </p:sp>
    </p:spTree>
    <p:extLst>
      <p:ext uri="{BB962C8B-B14F-4D97-AF65-F5344CB8AC3E}">
        <p14:creationId xmlns:p14="http://schemas.microsoft.com/office/powerpoint/2010/main" val="366259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Design the Study</a:t>
            </a:r>
            <a:endParaRPr lang="en-US" sz="4400" dirty="0"/>
          </a:p>
        </p:txBody>
      </p:sp>
      <p:sp>
        <p:nvSpPr>
          <p:cNvPr id="3" name="Content Placeholder 2"/>
          <p:cNvSpPr>
            <a:spLocks noGrp="1"/>
          </p:cNvSpPr>
          <p:nvPr>
            <p:ph idx="1"/>
          </p:nvPr>
        </p:nvSpPr>
        <p:spPr/>
        <p:txBody>
          <a:bodyPr>
            <a:normAutofit/>
          </a:bodyPr>
          <a:lstStyle/>
          <a:p>
            <a:r>
              <a:rPr lang="en-US" dirty="0" smtClean="0"/>
              <a:t>Is the hourly attendance uniform throughout the week at the </a:t>
            </a:r>
            <a:r>
              <a:rPr lang="en-US" dirty="0"/>
              <a:t> </a:t>
            </a:r>
            <a:r>
              <a:rPr lang="en-US" dirty="0" smtClean="0"/>
              <a:t>   Hart Fitness Center?</a:t>
            </a:r>
          </a:p>
          <a:p>
            <a:pPr lvl="1"/>
            <a:r>
              <a:rPr lang="en-US" dirty="0" smtClean="0"/>
              <a:t>Population- BYU-Idaho Students and Employees</a:t>
            </a:r>
          </a:p>
          <a:p>
            <a:pPr lvl="1"/>
            <a:r>
              <a:rPr lang="en-US" dirty="0" smtClean="0"/>
              <a:t>ANOVA</a:t>
            </a:r>
          </a:p>
          <a:p>
            <a:pPr lvl="1"/>
            <a:r>
              <a:rPr lang="en-US" dirty="0" smtClean="0"/>
              <a:t>Level of significance: .05</a:t>
            </a:r>
          </a:p>
          <a:p>
            <a:pPr lvl="1"/>
            <a:r>
              <a:rPr lang="en-US" dirty="0" smtClean="0"/>
              <a:t>Hypotheses</a:t>
            </a:r>
          </a:p>
          <a:p>
            <a:pPr lvl="2"/>
            <a:r>
              <a:rPr lang="en-US" dirty="0" smtClean="0"/>
              <a:t>Ho</a:t>
            </a:r>
            <a:r>
              <a:rPr lang="en-US" dirty="0"/>
              <a:t>: The mean hourly attendance at the Hart Gym will be equal for each day of the week (excluding Sunday).</a:t>
            </a:r>
          </a:p>
          <a:p>
            <a:pPr lvl="2"/>
            <a:r>
              <a:rPr lang="en-US" dirty="0" smtClean="0"/>
              <a:t>Ha: </a:t>
            </a:r>
            <a:r>
              <a:rPr lang="en-US" dirty="0"/>
              <a:t>The mean </a:t>
            </a:r>
            <a:r>
              <a:rPr lang="en-US" dirty="0" smtClean="0"/>
              <a:t>hourly </a:t>
            </a:r>
            <a:r>
              <a:rPr lang="en-US" dirty="0"/>
              <a:t>attendance of at least one of the days of the week will be different from the mean </a:t>
            </a:r>
            <a:r>
              <a:rPr lang="en-US" dirty="0" smtClean="0"/>
              <a:t>hourly attendance of </a:t>
            </a:r>
            <a:r>
              <a:rPr lang="en-US" dirty="0"/>
              <a:t>the other days</a:t>
            </a:r>
            <a:r>
              <a:rPr lang="en-US" dirty="0" smtClean="0"/>
              <a:t>.</a:t>
            </a:r>
          </a:p>
          <a:p>
            <a:pPr marL="810000" lvl="2" indent="0">
              <a:buNone/>
            </a:pPr>
            <a:endParaRPr lang="en-US" dirty="0" smtClean="0"/>
          </a:p>
          <a:p>
            <a:pPr marL="810000" lvl="2" indent="0">
              <a:buNone/>
            </a:pPr>
            <a:endParaRPr lang="en-US" dirty="0" smtClean="0"/>
          </a:p>
          <a:p>
            <a:pPr marL="810000" lvl="2" indent="0">
              <a:buNone/>
            </a:pPr>
            <a:endParaRPr lang="en-US" dirty="0"/>
          </a:p>
          <a:p>
            <a:pPr marL="810000" lvl="2" indent="0">
              <a:buNone/>
            </a:pPr>
            <a:endParaRPr lang="en-US" dirty="0" smtClean="0"/>
          </a:p>
          <a:p>
            <a:pPr marL="810000" lvl="2" indent="0">
              <a:buNone/>
            </a:pPr>
            <a:endParaRPr lang="en-US" dirty="0" smtClean="0"/>
          </a:p>
          <a:p>
            <a:endParaRPr lang="en-US" dirty="0"/>
          </a:p>
        </p:txBody>
      </p:sp>
    </p:spTree>
    <p:extLst>
      <p:ext uri="{BB962C8B-B14F-4D97-AF65-F5344CB8AC3E}">
        <p14:creationId xmlns:p14="http://schemas.microsoft.com/office/powerpoint/2010/main" val="1669730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7561694"/>
              </p:ext>
            </p:extLst>
          </p:nvPr>
        </p:nvGraphicFramePr>
        <p:xfrm>
          <a:off x="748913" y="2469282"/>
          <a:ext cx="7722374" cy="4074795"/>
        </p:xfrm>
        <a:graphic>
          <a:graphicData uri="http://schemas.openxmlformats.org/drawingml/2006/table">
            <a:tbl>
              <a:tblPr>
                <a:tableStyleId>{C4B1156A-380E-4F78-BDF5-A606A8083BF9}</a:tableStyleId>
              </a:tblPr>
              <a:tblGrid>
                <a:gridCol w="1210299"/>
                <a:gridCol w="914400"/>
                <a:gridCol w="914400"/>
                <a:gridCol w="914400"/>
                <a:gridCol w="914400"/>
                <a:gridCol w="914400"/>
                <a:gridCol w="914400"/>
                <a:gridCol w="369243"/>
                <a:gridCol w="656432"/>
              </a:tblGrid>
              <a:tr h="161511">
                <a:tc>
                  <a:txBody>
                    <a:bodyPr/>
                    <a:lstStyle/>
                    <a:p>
                      <a:pPr algn="l" fontAlgn="b"/>
                      <a:endParaRPr lang="en-US" sz="1100" b="0" i="0" u="none" strike="noStrike" dirty="0">
                        <a:solidFill>
                          <a:srgbClr val="000000"/>
                        </a:solidFill>
                        <a:effectLst/>
                        <a:latin typeface="Calibri"/>
                      </a:endParaRPr>
                    </a:p>
                  </a:txBody>
                  <a:tcPr marL="9525" marR="9525" marT="9525" marB="0" anchor="b"/>
                </a:tc>
                <a:tc gridSpan="6">
                  <a:txBody>
                    <a:bodyPr/>
                    <a:lstStyle/>
                    <a:p>
                      <a:pPr algn="l" fontAlgn="b"/>
                      <a:r>
                        <a:rPr lang="en-US" sz="1100" u="none" strike="noStrike" dirty="0">
                          <a:effectLst/>
                        </a:rPr>
                        <a:t>Average week at the fitness center</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72953">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r" fontAlgn="b"/>
                      <a:endParaRPr lang="en-US" sz="1100" b="0" i="0" u="none" strike="noStrike" dirty="0">
                        <a:solidFill>
                          <a:srgbClr val="000000"/>
                        </a:solidFill>
                        <a:effectLst/>
                        <a:latin typeface="Calibri"/>
                      </a:endParaRPr>
                    </a:p>
                  </a:txBody>
                  <a:tcPr marL="9525" marR="9525" marT="9525" marB="0" anchor="ct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61511">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Monday</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Tuesday</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Wednesday</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Thursday</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Friday</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Saturday</a:t>
                      </a:r>
                      <a:endParaRPr lang="en-US" sz="1100" b="0" i="0" u="none" strike="noStrike" dirty="0">
                        <a:solidFill>
                          <a:srgbClr val="000000"/>
                        </a:solidFill>
                        <a:effectLst/>
                        <a:latin typeface="Calibri"/>
                      </a:endParaRPr>
                    </a:p>
                  </a:txBody>
                  <a:tcPr marL="9525" marR="45720"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r>
              <a:tr h="161511">
                <a:tc>
                  <a:txBody>
                    <a:bodyPr/>
                    <a:lstStyle/>
                    <a:p>
                      <a:pPr algn="r" fontAlgn="b"/>
                      <a:r>
                        <a:rPr lang="en-US" sz="1100" u="none" strike="noStrike" dirty="0">
                          <a:effectLst/>
                        </a:rPr>
                        <a:t>5:00 AM</a:t>
                      </a:r>
                      <a:endParaRPr lang="en-US" sz="1100" b="0" i="0" u="none" strike="noStrike" dirty="0">
                        <a:solidFill>
                          <a:srgbClr val="000000"/>
                        </a:solidFill>
                        <a:effectLst/>
                        <a:latin typeface="Calibri"/>
                      </a:endParaRPr>
                    </a:p>
                  </a:txBody>
                  <a:tcPr marL="9525" marR="45720" marT="9525" marB="0" anchor="b"/>
                </a:tc>
                <a:tc>
                  <a:txBody>
                    <a:bodyPr/>
                    <a:lstStyle/>
                    <a:p>
                      <a:pPr algn="r" fontAlgn="b"/>
                      <a:r>
                        <a:rPr lang="en-US" sz="1100" u="none" strike="noStrike" dirty="0">
                          <a:effectLst/>
                        </a:rPr>
                        <a:t>111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101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99</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84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64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31</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6:00 AM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dirty="0">
                          <a:effectLst/>
                        </a:rPr>
                        <a:t>140</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121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121</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29</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7:00 AM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dirty="0">
                          <a:effectLst/>
                        </a:rPr>
                        <a:t>131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80</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101</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64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74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31</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8:00 AM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dirty="0">
                          <a:effectLst/>
                        </a:rPr>
                        <a:t>101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84</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122</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84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63</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64</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dirty="0">
                          <a:effectLst/>
                        </a:rPr>
                        <a:t>9:00 AM</a:t>
                      </a:r>
                      <a:endParaRPr lang="en-US" sz="1100" b="0" i="0" u="none" strike="noStrike" dirty="0">
                        <a:solidFill>
                          <a:srgbClr val="000000"/>
                        </a:solidFill>
                        <a:effectLst/>
                        <a:latin typeface="Calibri"/>
                      </a:endParaRPr>
                    </a:p>
                  </a:txBody>
                  <a:tcPr marL="9525" marR="45720" marT="9525" marB="0" anchor="b"/>
                </a:tc>
                <a:tc>
                  <a:txBody>
                    <a:bodyPr/>
                    <a:lstStyle/>
                    <a:p>
                      <a:pPr algn="r" fontAlgn="b"/>
                      <a:r>
                        <a:rPr lang="en-US" sz="1100" u="none" strike="noStrike">
                          <a:effectLst/>
                        </a:rPr>
                        <a:t>130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111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99</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60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103</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10:00 AM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148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119</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132</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133</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70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132</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11:00 AM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121</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138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97</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132</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72</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173</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12:00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138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101</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103</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84</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58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232</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1:00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64</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64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92</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163</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2:00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102</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smtClean="0">
                          <a:effectLst/>
                        </a:rPr>
                        <a:t>(Devo)      0   </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126</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87</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94</a:t>
                      </a:r>
                      <a:endParaRPr lang="en-US" sz="1100" b="0" i="0" u="none" strike="noStrike">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dirty="0">
                          <a:effectLst/>
                        </a:rPr>
                        <a:t>3:00 PM</a:t>
                      </a:r>
                      <a:endParaRPr lang="en-US" sz="1100" b="0" i="0" u="none" strike="noStrike" dirty="0">
                        <a:solidFill>
                          <a:srgbClr val="000000"/>
                        </a:solidFill>
                        <a:effectLst/>
                        <a:latin typeface="Calibri"/>
                      </a:endParaRPr>
                    </a:p>
                  </a:txBody>
                  <a:tcPr marL="9525" marR="45720" marT="9525" marB="0" anchor="b"/>
                </a:tc>
                <a:tc>
                  <a:txBody>
                    <a:bodyPr/>
                    <a:lstStyle/>
                    <a:p>
                      <a:pPr algn="r" fontAlgn="b"/>
                      <a:r>
                        <a:rPr lang="en-US" sz="1100" u="none" strike="noStrike">
                          <a:effectLst/>
                        </a:rPr>
                        <a:t>247</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175</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175</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285</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162</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101</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4:00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358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230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197</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145</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180</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85</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5:00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378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269</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284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253</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259</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a:effectLst/>
                        </a:rPr>
                        <a:t>105</a:t>
                      </a:r>
                      <a:endParaRPr lang="en-US" sz="1100" b="0" i="0" u="none" strike="noStrike">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6:00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207</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267</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320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238</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165</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136</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7:00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230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358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300</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255</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128</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82</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8:00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526</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362</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285</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208</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91</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103</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9:00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424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366</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308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307</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64</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84</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r" fontAlgn="b"/>
                      <a:r>
                        <a:rPr lang="en-US" sz="1100" u="none" strike="noStrike">
                          <a:effectLst/>
                        </a:rPr>
                        <a:t>10:00 PM</a:t>
                      </a:r>
                      <a:endParaRPr lang="en-US" sz="1100" b="0" i="0" u="none" strike="noStrike">
                        <a:solidFill>
                          <a:srgbClr val="000000"/>
                        </a:solidFill>
                        <a:effectLst/>
                        <a:latin typeface="Calibri"/>
                      </a:endParaRPr>
                    </a:p>
                  </a:txBody>
                  <a:tcPr marL="9525" marR="45720" marT="9525" marB="0" anchor="b"/>
                </a:tc>
                <a:tc>
                  <a:txBody>
                    <a:bodyPr/>
                    <a:lstStyle/>
                    <a:p>
                      <a:pPr algn="r" fontAlgn="b"/>
                      <a:r>
                        <a:rPr lang="en-US" sz="1100" u="none" strike="noStrike">
                          <a:effectLst/>
                        </a:rPr>
                        <a:t>182</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138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138</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125</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66</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66</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dirty="0">
                        <a:solidFill>
                          <a:srgbClr val="000000"/>
                        </a:solidFill>
                        <a:effectLst/>
                        <a:latin typeface="Calibri"/>
                      </a:endParaRPr>
                    </a:p>
                  </a:txBody>
                  <a:tcPr marL="9525" marR="45720" marT="9525" marB="0" anchor="b"/>
                </a:tc>
                <a:tc>
                  <a:txBody>
                    <a:bodyPr/>
                    <a:lstStyle/>
                    <a:p>
                      <a:pPr algn="l" fontAlgn="b"/>
                      <a:endParaRPr lang="en-US" sz="1100" b="0" i="0" u="none" strike="noStrike">
                        <a:solidFill>
                          <a:srgbClr val="000000"/>
                        </a:solidFill>
                        <a:effectLst/>
                        <a:latin typeface="Calibri"/>
                      </a:endParaRPr>
                    </a:p>
                  </a:txBody>
                  <a:tcPr marL="9525" marR="45720" marT="9525" marB="0" anchor="b"/>
                </a:tc>
              </a:tr>
              <a:tr h="161511">
                <a:tc>
                  <a:txBody>
                    <a:bodyPr/>
                    <a:lstStyle/>
                    <a:p>
                      <a:pPr algn="l" fontAlgn="b"/>
                      <a:endParaRPr lang="en-US" sz="1100" b="0" i="0" u="none" strike="noStrike">
                        <a:solidFill>
                          <a:srgbClr val="000000"/>
                        </a:solidFill>
                        <a:effectLst/>
                        <a:latin typeface="Calibri"/>
                      </a:endParaRPr>
                    </a:p>
                  </a:txBody>
                  <a:tcPr marL="9525" marR="45720" marT="9525" marB="0" anchor="b"/>
                </a:tc>
                <a:tc>
                  <a:txBody>
                    <a:bodyPr/>
                    <a:lstStyle/>
                    <a:p>
                      <a:pPr algn="r" fontAlgn="b"/>
                      <a:endParaRPr lang="en-US" sz="1100" b="0" i="0" u="none" strike="noStrike">
                        <a:solidFill>
                          <a:srgbClr val="000000"/>
                        </a:solidFill>
                        <a:effectLst/>
                        <a:latin typeface="Calibri"/>
                      </a:endParaRPr>
                    </a:p>
                  </a:txBody>
                  <a:tcPr marL="9525" marR="45720" marT="9525" marB="0" anchor="ctr"/>
                </a:tc>
                <a:tc>
                  <a:txBody>
                    <a:bodyPr/>
                    <a:lstStyle/>
                    <a:p>
                      <a:pPr algn="r" fontAlgn="b"/>
                      <a:endParaRPr lang="en-US" sz="1100" b="0" i="0" u="none" strike="noStrike">
                        <a:solidFill>
                          <a:srgbClr val="000000"/>
                        </a:solidFill>
                        <a:effectLst/>
                        <a:latin typeface="Calibri"/>
                      </a:endParaRPr>
                    </a:p>
                  </a:txBody>
                  <a:tcPr marL="9525" marR="45720" marT="9525" marB="0" anchor="ctr"/>
                </a:tc>
                <a:tc>
                  <a:txBody>
                    <a:bodyPr/>
                    <a:lstStyle/>
                    <a:p>
                      <a:pPr algn="r" fontAlgn="b"/>
                      <a:endParaRPr lang="en-US" sz="1100" b="0" i="0" u="none" strike="noStrike">
                        <a:solidFill>
                          <a:srgbClr val="000000"/>
                        </a:solidFill>
                        <a:effectLst/>
                        <a:latin typeface="Calibri"/>
                      </a:endParaRPr>
                    </a:p>
                  </a:txBody>
                  <a:tcPr marL="9525" marR="45720" marT="9525" marB="0" anchor="ctr"/>
                </a:tc>
                <a:tc>
                  <a:txBody>
                    <a:bodyPr/>
                    <a:lstStyle/>
                    <a:p>
                      <a:pPr algn="r" fontAlgn="b"/>
                      <a:endParaRPr lang="en-US" sz="1100" b="0" i="0" u="none" strike="noStrike">
                        <a:solidFill>
                          <a:srgbClr val="000000"/>
                        </a:solidFill>
                        <a:effectLst/>
                        <a:latin typeface="Calibri"/>
                      </a:endParaRPr>
                    </a:p>
                  </a:txBody>
                  <a:tcPr marL="9525" marR="45720" marT="9525" marB="0" anchor="ctr"/>
                </a:tc>
                <a:tc>
                  <a:txBody>
                    <a:bodyPr/>
                    <a:lstStyle/>
                    <a:p>
                      <a:pPr algn="r" fontAlgn="b"/>
                      <a:endParaRPr lang="en-US" sz="1100" b="0" i="0" u="none" strike="noStrike" dirty="0">
                        <a:solidFill>
                          <a:srgbClr val="000000"/>
                        </a:solidFill>
                        <a:effectLst/>
                        <a:latin typeface="Calibri"/>
                      </a:endParaRPr>
                    </a:p>
                  </a:txBody>
                  <a:tcPr marL="9525" marR="45720" marT="9525" marB="0" anchor="ctr"/>
                </a:tc>
                <a:tc>
                  <a:txBody>
                    <a:bodyPr/>
                    <a:lstStyle/>
                    <a:p>
                      <a:pPr algn="r" fontAlgn="b"/>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dirty="0">
                        <a:solidFill>
                          <a:srgbClr val="000000"/>
                        </a:solidFill>
                        <a:effectLst/>
                        <a:latin typeface="Calibri"/>
                      </a:endParaRPr>
                    </a:p>
                  </a:txBody>
                  <a:tcPr marL="9525" marR="45720" marT="9525" marB="0" anchor="b"/>
                </a:tc>
                <a:tc>
                  <a:txBody>
                    <a:bodyPr/>
                    <a:lstStyle/>
                    <a:p>
                      <a:pPr algn="l" fontAlgn="b"/>
                      <a:endParaRPr lang="en-US" sz="1100" b="0" i="0" u="none" strike="noStrike" dirty="0">
                        <a:solidFill>
                          <a:srgbClr val="000000"/>
                        </a:solidFill>
                        <a:effectLst/>
                        <a:latin typeface="Calibri"/>
                      </a:endParaRPr>
                    </a:p>
                  </a:txBody>
                  <a:tcPr marL="9525" marR="45720" marT="9525" marB="0" anchor="b"/>
                </a:tc>
              </a:tr>
              <a:tr h="161511">
                <a:tc>
                  <a:txBody>
                    <a:bodyPr/>
                    <a:lstStyle/>
                    <a:p>
                      <a:pPr algn="r" fontAlgn="b"/>
                      <a:r>
                        <a:rPr lang="en-US" sz="1100" u="none" strike="noStrike" dirty="0">
                          <a:effectLst/>
                        </a:rPr>
                        <a:t>Total</a:t>
                      </a:r>
                      <a:endParaRPr lang="en-US" sz="1100" b="0" i="0" u="none" strike="noStrike" dirty="0">
                        <a:solidFill>
                          <a:srgbClr val="000000"/>
                        </a:solidFill>
                        <a:effectLst/>
                        <a:latin typeface="Calibri"/>
                      </a:endParaRPr>
                    </a:p>
                  </a:txBody>
                  <a:tcPr marL="9144" marR="45720" marT="9525" marB="0" anchor="b"/>
                </a:tc>
                <a:tc>
                  <a:txBody>
                    <a:bodyPr/>
                    <a:lstStyle/>
                    <a:p>
                      <a:pPr algn="r" fontAlgn="b"/>
                      <a:r>
                        <a:rPr lang="en-US" sz="1100" u="none" strike="noStrike">
                          <a:effectLst/>
                        </a:rPr>
                        <a:t>3774</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3073</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3017</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a:effectLst/>
                        </a:rPr>
                        <a:t>2835</a:t>
                      </a:r>
                      <a:endParaRPr lang="en-US" sz="1100" b="0" i="0" u="none" strike="noStrike">
                        <a:solidFill>
                          <a:srgbClr val="000000"/>
                        </a:solidFill>
                        <a:effectLst/>
                        <a:latin typeface="Calibri"/>
                      </a:endParaRPr>
                    </a:p>
                  </a:txBody>
                  <a:tcPr marL="9525" marR="45720" marT="9525" marB="0" anchor="ctr"/>
                </a:tc>
                <a:tc>
                  <a:txBody>
                    <a:bodyPr/>
                    <a:lstStyle/>
                    <a:p>
                      <a:pPr algn="r" fontAlgn="b"/>
                      <a:r>
                        <a:rPr lang="en-US" sz="1100" u="none" strike="noStrike" dirty="0">
                          <a:effectLst/>
                        </a:rPr>
                        <a:t>1863</a:t>
                      </a:r>
                      <a:endParaRPr lang="en-US" sz="1100" b="0" i="0" u="none" strike="noStrike" dirty="0">
                        <a:solidFill>
                          <a:srgbClr val="000000"/>
                        </a:solidFill>
                        <a:effectLst/>
                        <a:latin typeface="Calibri"/>
                      </a:endParaRPr>
                    </a:p>
                  </a:txBody>
                  <a:tcPr marL="9525" marR="45720" marT="9525" marB="0" anchor="ctr"/>
                </a:tc>
                <a:tc>
                  <a:txBody>
                    <a:bodyPr/>
                    <a:lstStyle/>
                    <a:p>
                      <a:pPr algn="r" fontAlgn="b"/>
                      <a:r>
                        <a:rPr lang="en-US" sz="1100" u="none" strike="noStrike" dirty="0">
                          <a:effectLst/>
                        </a:rPr>
                        <a:t>1814</a:t>
                      </a:r>
                      <a:endParaRPr lang="en-US" sz="1100" b="0" i="0" u="none" strike="noStrike" dirty="0">
                        <a:solidFill>
                          <a:srgbClr val="000000"/>
                        </a:solidFill>
                        <a:effectLst/>
                        <a:latin typeface="Calibri"/>
                      </a:endParaRPr>
                    </a:p>
                  </a:txBody>
                  <a:tcPr marL="9525" marR="45720" marT="9525" marB="0" anchor="ctr"/>
                </a:tc>
                <a:tc>
                  <a:txBody>
                    <a:bodyPr/>
                    <a:lstStyle/>
                    <a:p>
                      <a:pPr algn="l" fontAlgn="b"/>
                      <a:endParaRPr lang="en-US" sz="1100" b="0" i="0" u="none" strike="noStrike" dirty="0">
                        <a:solidFill>
                          <a:srgbClr val="000000"/>
                        </a:solidFill>
                        <a:effectLst/>
                        <a:latin typeface="Calibri"/>
                      </a:endParaRPr>
                    </a:p>
                  </a:txBody>
                  <a:tcPr marL="9525" marR="45720" marT="9525" marB="0" anchor="b"/>
                </a:tc>
                <a:tc>
                  <a:txBody>
                    <a:bodyPr/>
                    <a:lstStyle/>
                    <a:p>
                      <a:pPr algn="r" fontAlgn="b"/>
                      <a:r>
                        <a:rPr lang="en-US" sz="1100" u="none" strike="noStrike" dirty="0">
                          <a:effectLst/>
                        </a:rPr>
                        <a:t>16376</a:t>
                      </a:r>
                      <a:endParaRPr lang="en-US" sz="1100" b="0" i="0" u="none" strike="noStrike" dirty="0">
                        <a:solidFill>
                          <a:srgbClr val="000000"/>
                        </a:solidFill>
                        <a:effectLst/>
                        <a:latin typeface="Calibri"/>
                      </a:endParaRPr>
                    </a:p>
                  </a:txBody>
                  <a:tcPr marL="9525" marR="45720" marT="9525" marB="0" anchor="b"/>
                </a:tc>
              </a:tr>
            </a:tbl>
          </a:graphicData>
        </a:graphic>
      </p:graphicFrame>
      <p:sp>
        <p:nvSpPr>
          <p:cNvPr id="5" name="Title 1"/>
          <p:cNvSpPr txBox="1">
            <a:spLocks/>
          </p:cNvSpPr>
          <p:nvPr/>
        </p:nvSpPr>
        <p:spPr>
          <a:xfrm>
            <a:off x="762000" y="-152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rPr>
              <a:t>Collect the Data</a:t>
            </a:r>
          </a:p>
        </p:txBody>
      </p:sp>
      <p:sp>
        <p:nvSpPr>
          <p:cNvPr id="2" name="TextBox 1"/>
          <p:cNvSpPr txBox="1"/>
          <p:nvPr/>
        </p:nvSpPr>
        <p:spPr>
          <a:xfrm>
            <a:off x="914400" y="582612"/>
            <a:ext cx="7391400" cy="1886670"/>
          </a:xfrm>
          <a:prstGeom prst="rect">
            <a:avLst/>
          </a:prstGeom>
          <a:noFill/>
        </p:spPr>
        <p:txBody>
          <a:bodyPr wrap="square" rtlCol="0">
            <a:spAutoFit/>
          </a:bodyPr>
          <a:lstStyle/>
          <a:p>
            <a:pPr algn="ctr"/>
            <a:r>
              <a:rPr lang="en-US" dirty="0" smtClean="0"/>
              <a:t/>
            </a:r>
            <a:br>
              <a:rPr lang="en-US" dirty="0" smtClean="0"/>
            </a:br>
            <a:r>
              <a:rPr lang="en-US" dirty="0">
                <a:solidFill>
                  <a:srgbClr val="FF0000"/>
                </a:solidFill>
              </a:rPr>
              <a:t> </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 contacted the Hart facilities and asked for a sample of their data records. We collected data on 16,376 fitness center attendances. This data summarizes Hart Gym attendance over the course of what the Hart facilities reported to be an average week, and is broken down hourly. </a:t>
            </a:r>
            <a:endParaRPr lang="en-US"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spcBef>
                <a:spcPts val="600"/>
              </a:spcBef>
              <a:defRPr sz="2160" b="1" i="0" u="none" strike="noStrike" kern="1200" baseline="0">
                <a:solidFill>
                  <a:prstClr val="white"/>
                </a:solidFill>
                <a:latin typeface="+mn-lt"/>
                <a:ea typeface="+mn-ea"/>
                <a:cs typeface="+mn-cs"/>
              </a:defRPr>
            </a:pPr>
            <a:r>
              <a:rPr lang="en-US" dirty="0" smtClean="0">
                <a:solidFill>
                  <a:schemeClr val="tx2"/>
                </a:solidFill>
              </a:rPr>
              <a:t>Raw Data</a:t>
            </a:r>
            <a:endParaRPr lang="en-US" dirty="0">
              <a:solidFill>
                <a:schemeClr val="tx2"/>
              </a:solidFill>
            </a:endParaRPr>
          </a:p>
        </p:txBody>
      </p:sp>
    </p:spTree>
    <p:extLst>
      <p:ext uri="{BB962C8B-B14F-4D97-AF65-F5344CB8AC3E}">
        <p14:creationId xmlns:p14="http://schemas.microsoft.com/office/powerpoint/2010/main" val="4294313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Describe the Data</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0869091"/>
              </p:ext>
            </p:extLst>
          </p:nvPr>
        </p:nvGraphicFramePr>
        <p:xfrm>
          <a:off x="952500" y="2895600"/>
          <a:ext cx="7315200" cy="3103727"/>
        </p:xfrm>
        <a:graphic>
          <a:graphicData uri="http://schemas.openxmlformats.org/drawingml/2006/table">
            <a:tbl>
              <a:tblPr>
                <a:tableStyleId>{C4B1156A-380E-4F78-BDF5-A606A8083BF9}</a:tableStyleId>
              </a:tblPr>
              <a:tblGrid>
                <a:gridCol w="2198362"/>
                <a:gridCol w="2152275"/>
                <a:gridCol w="1107246"/>
                <a:gridCol w="1857317"/>
              </a:tblGrid>
              <a:tr h="0">
                <a:tc>
                  <a:txBody>
                    <a:bodyPr/>
                    <a:lstStyle/>
                    <a:p>
                      <a:pPr marL="0" marR="0">
                        <a:spcBef>
                          <a:spcPts val="0"/>
                        </a:spcBef>
                        <a:spcAft>
                          <a:spcPts val="0"/>
                        </a:spcAft>
                      </a:pPr>
                      <a:r>
                        <a:rPr lang="en-US" sz="1200" dirty="0">
                          <a:effectLst/>
                        </a:rPr>
                        <a:t> </a:t>
                      </a:r>
                      <a:endParaRPr lang="en-US" sz="12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b"/>
                </a:tc>
                <a:tc gridSpan="3">
                  <a:txBody>
                    <a:bodyPr/>
                    <a:lstStyle/>
                    <a:p>
                      <a:pPr marL="0" marR="0" algn="ctr">
                        <a:spcBef>
                          <a:spcPts val="0"/>
                        </a:spcBef>
                        <a:spcAft>
                          <a:spcPts val="0"/>
                        </a:spcAft>
                      </a:pPr>
                      <a:endParaRPr lang="en-US" sz="12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431956">
                <a:tc>
                  <a:txBody>
                    <a:bodyPr/>
                    <a:lstStyle/>
                    <a:p>
                      <a:pPr marL="0" marR="0">
                        <a:spcBef>
                          <a:spcPts val="0"/>
                        </a:spcBef>
                        <a:spcAft>
                          <a:spcPts val="0"/>
                        </a:spcAft>
                      </a:pPr>
                      <a:r>
                        <a:rPr lang="en-US" sz="1200" dirty="0">
                          <a:effectLst/>
                        </a:rPr>
                        <a:t> </a:t>
                      </a:r>
                      <a:endParaRPr lang="en-US" sz="12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Mean</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St. Dev.</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11387">
                <a:tc>
                  <a:txBody>
                    <a:bodyPr/>
                    <a:lstStyle/>
                    <a:p>
                      <a:pPr marL="0" marR="0" algn="ctr">
                        <a:spcBef>
                          <a:spcPts val="0"/>
                        </a:spcBef>
                        <a:spcAft>
                          <a:spcPts val="0"/>
                        </a:spcAft>
                      </a:pPr>
                      <a:r>
                        <a:rPr lang="en-US" sz="2000" dirty="0" smtClean="0">
                          <a:effectLst/>
                        </a:rPr>
                        <a:t>Monday</a:t>
                      </a:r>
                      <a:endParaRPr lang="en-US" sz="2000" b="1" dirty="0" smtClean="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209.667</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127.942</a:t>
                      </a:r>
                      <a:endParaRPr lang="en-US" sz="140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18</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11387">
                <a:tc>
                  <a:txBody>
                    <a:bodyPr/>
                    <a:lstStyle/>
                    <a:p>
                      <a:pPr marL="0" marR="0" algn="ctr">
                        <a:spcBef>
                          <a:spcPts val="0"/>
                        </a:spcBef>
                        <a:spcAft>
                          <a:spcPts val="0"/>
                        </a:spcAft>
                      </a:pPr>
                      <a:r>
                        <a:rPr lang="en-US" sz="2000" dirty="0" smtClean="0">
                          <a:effectLst/>
                        </a:rPr>
                        <a:t>Tuesday</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170.722</a:t>
                      </a:r>
                      <a:endParaRPr lang="en-US" sz="1400" b="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111.290</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18</a:t>
                      </a:r>
                      <a:endParaRPr lang="en-US" sz="140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11387">
                <a:tc>
                  <a:txBody>
                    <a:bodyPr/>
                    <a:lstStyle/>
                    <a:p>
                      <a:pPr marL="0" marR="0" algn="ctr">
                        <a:spcBef>
                          <a:spcPts val="0"/>
                        </a:spcBef>
                        <a:spcAft>
                          <a:spcPts val="0"/>
                        </a:spcAft>
                      </a:pPr>
                      <a:r>
                        <a:rPr lang="en-US" sz="2000" dirty="0" smtClean="0">
                          <a:effectLst/>
                        </a:rPr>
                        <a:t>Wednesday</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167.611</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89.852</a:t>
                      </a:r>
                      <a:endParaRPr lang="en-US" sz="140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18</a:t>
                      </a:r>
                      <a:endParaRPr lang="en-US" sz="140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11387">
                <a:tc>
                  <a:txBody>
                    <a:bodyPr/>
                    <a:lstStyle/>
                    <a:p>
                      <a:pPr marL="0" marR="0" algn="ctr">
                        <a:spcBef>
                          <a:spcPts val="0"/>
                        </a:spcBef>
                        <a:spcAft>
                          <a:spcPts val="0"/>
                        </a:spcAft>
                      </a:pPr>
                      <a:r>
                        <a:rPr lang="en-US" sz="2000" dirty="0" smtClean="0">
                          <a:effectLst/>
                        </a:rPr>
                        <a:t>Thursday</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157.500</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78.107</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18</a:t>
                      </a:r>
                      <a:endParaRPr lang="en-US" sz="140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11387">
                <a:tc>
                  <a:txBody>
                    <a:bodyPr/>
                    <a:lstStyle/>
                    <a:p>
                      <a:pPr marL="0" marR="0" algn="ctr">
                        <a:spcBef>
                          <a:spcPts val="0"/>
                        </a:spcBef>
                        <a:spcAft>
                          <a:spcPts val="0"/>
                        </a:spcAft>
                      </a:pPr>
                      <a:r>
                        <a:rPr lang="en-US" sz="2000" dirty="0" smtClean="0">
                          <a:effectLst/>
                        </a:rPr>
                        <a:t>Friday</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103.500</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54.989</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18</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r h="431956">
                <a:tc>
                  <a:txBody>
                    <a:bodyPr/>
                    <a:lstStyle/>
                    <a:p>
                      <a:pPr marL="0" marR="0" algn="ctr">
                        <a:spcBef>
                          <a:spcPts val="0"/>
                        </a:spcBef>
                        <a:spcAft>
                          <a:spcPts val="0"/>
                        </a:spcAft>
                      </a:pPr>
                      <a:r>
                        <a:rPr lang="en-US" sz="2000" dirty="0" smtClean="0">
                          <a:effectLst/>
                        </a:rPr>
                        <a:t>Saturday</a:t>
                      </a:r>
                      <a:endParaRPr lang="en-US" sz="2000" b="1"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100.778</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52.542</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18</a:t>
                      </a:r>
                      <a:endParaRPr lang="en-US" sz="14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914400" y="1577876"/>
            <a:ext cx="7391400" cy="1200329"/>
          </a:xfrm>
          <a:prstGeom prst="rect">
            <a:avLst/>
          </a:prstGeom>
          <a:noFill/>
        </p:spPr>
        <p:txBody>
          <a:bodyPr wrap="square" rtlCol="0">
            <a:spAutoFit/>
          </a:bodyPr>
          <a:lstStyle/>
          <a:p>
            <a:pPr algn="ctr"/>
            <a:r>
              <a:rPr lang="en-US" dirty="0" smtClean="0"/>
              <a:t/>
            </a:r>
            <a:br>
              <a:rPr lang="en-US" dirty="0" smtClean="0"/>
            </a:br>
            <a:r>
              <a:rPr lang="en-US" dirty="0">
                <a:solidFill>
                  <a:srgbClr val="FF0000"/>
                </a:solidFill>
              </a:rPr>
              <a:t> </a:t>
            </a:r>
            <a:r>
              <a:rPr lang="en-US"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Below is a summary of the data, comparing mean hourly attendance throughout the week.</a:t>
            </a:r>
            <a:endParaRPr lang="en-US" dirty="0"/>
          </a:p>
          <a:p>
            <a:endParaRPr lang="en-US" dirty="0"/>
          </a:p>
        </p:txBody>
      </p:sp>
    </p:spTree>
    <p:extLst>
      <p:ext uri="{BB962C8B-B14F-4D97-AF65-F5344CB8AC3E}">
        <p14:creationId xmlns:p14="http://schemas.microsoft.com/office/powerpoint/2010/main" val="25383194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73047"/>
            <a:ext cx="8229600" cy="1493953"/>
          </a:xfrm>
        </p:spPr>
        <p:txBody>
          <a:bodyPr>
            <a:normAutofit/>
          </a:bodyPr>
          <a:lstStyle/>
          <a:p>
            <a:pPr marL="0" indent="0">
              <a:buNone/>
            </a:pPr>
            <a:r>
              <a:rPr lang="en-US" sz="1800" dirty="0">
                <a:solidFill>
                  <a:schemeClr val="tx1"/>
                </a:solidFill>
                <a:effectLst>
                  <a:outerShdw blurRad="38100" dist="38100" dir="2700000" algn="tl">
                    <a:srgbClr val="000000">
                      <a:alpha val="43137"/>
                    </a:srgbClr>
                  </a:outerShdw>
                </a:effectLst>
              </a:rPr>
              <a:t>We found that </a:t>
            </a:r>
            <a:r>
              <a:rPr lang="en-US" sz="1800" dirty="0" smtClean="0">
                <a:solidFill>
                  <a:schemeClr val="tx1"/>
                </a:solidFill>
                <a:effectLst>
                  <a:outerShdw blurRad="38100" dist="38100" dir="2700000" algn="tl">
                    <a:srgbClr val="000000">
                      <a:alpha val="43137"/>
                    </a:srgbClr>
                  </a:outerShdw>
                </a:effectLst>
              </a:rPr>
              <a:t>mean hourly </a:t>
            </a:r>
            <a:r>
              <a:rPr lang="en-US" sz="1800" dirty="0" smtClean="0">
                <a:solidFill>
                  <a:schemeClr val="tx1"/>
                </a:solidFill>
              </a:rPr>
              <a:t>attendance</a:t>
            </a:r>
            <a:r>
              <a:rPr lang="en-US" sz="1800" dirty="0" smtClean="0">
                <a:solidFill>
                  <a:schemeClr val="tx1"/>
                </a:solidFill>
                <a:effectLst>
                  <a:outerShdw blurRad="38100" dist="38100" dir="2700000" algn="tl">
                    <a:srgbClr val="000000">
                      <a:alpha val="43137"/>
                    </a:srgbClr>
                  </a:outerShdw>
                </a:effectLst>
              </a:rPr>
              <a:t> </a:t>
            </a:r>
            <a:r>
              <a:rPr lang="en-US" sz="1800" dirty="0">
                <a:solidFill>
                  <a:schemeClr val="tx1"/>
                </a:solidFill>
                <a:effectLst>
                  <a:outerShdw blurRad="38100" dist="38100" dir="2700000" algn="tl">
                    <a:srgbClr val="000000">
                      <a:alpha val="43137"/>
                    </a:srgbClr>
                  </a:outerShdw>
                </a:effectLst>
              </a:rPr>
              <a:t>peaked on Mondays, and steadily declined over the course of the week until it reached a low on Saturdays. </a:t>
            </a:r>
          </a:p>
          <a:p>
            <a:pPr marL="0" indent="0">
              <a:buNone/>
            </a:pPr>
            <a:endParaRPr lang="en-US" dirty="0">
              <a:solidFill>
                <a:srgbClr val="FF0000"/>
              </a:solidFill>
            </a:endParaRPr>
          </a:p>
        </p:txBody>
      </p:sp>
      <p:sp>
        <p:nvSpPr>
          <p:cNvPr id="2" name="TextBox 1"/>
          <p:cNvSpPr txBox="1"/>
          <p:nvPr/>
        </p:nvSpPr>
        <p:spPr>
          <a:xfrm>
            <a:off x="990600" y="152400"/>
            <a:ext cx="6781800" cy="769441"/>
          </a:xfrm>
          <a:prstGeom prst="rect">
            <a:avLst/>
          </a:prstGeom>
          <a:noFill/>
        </p:spPr>
        <p:txBody>
          <a:bodyPr wrap="square" rtlCol="0">
            <a:spAutoFit/>
          </a:bodyPr>
          <a:lstStyle/>
          <a:p>
            <a:pPr algn="ctr"/>
            <a:r>
              <a:rPr lang="en-US" sz="4400" dirty="0" smtClean="0">
                <a:solidFill>
                  <a:schemeClr val="tx2"/>
                </a:solidFill>
              </a:rPr>
              <a:t>Describe the Data</a:t>
            </a:r>
            <a:endParaRPr lang="en-US" sz="4400" dirty="0">
              <a:solidFill>
                <a:schemeClr val="tx2"/>
              </a:solidFill>
            </a:endParaRPr>
          </a:p>
        </p:txBody>
      </p:sp>
      <p:graphicFrame>
        <p:nvGraphicFramePr>
          <p:cNvPr id="5" name="Chart 4"/>
          <p:cNvGraphicFramePr>
            <a:graphicFrameLocks/>
          </p:cNvGraphicFramePr>
          <p:nvPr>
            <p:extLst>
              <p:ext uri="{D42A27DB-BD31-4B8C-83A1-F6EECF244321}">
                <p14:modId xmlns:p14="http://schemas.microsoft.com/office/powerpoint/2010/main" val="3928927181"/>
              </p:ext>
            </p:extLst>
          </p:nvPr>
        </p:nvGraphicFramePr>
        <p:xfrm>
          <a:off x="990600" y="2057400"/>
          <a:ext cx="7239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3619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1"/>
            <a:ext cx="8229600" cy="1752600"/>
          </a:xfrm>
        </p:spPr>
        <p:txBody>
          <a:bodyPr>
            <a:normAutofit/>
          </a:bodyPr>
          <a:lstStyle/>
          <a:p>
            <a:pPr marL="0" indent="0">
              <a:buNone/>
            </a:pPr>
            <a:r>
              <a:rPr lang="en-US" sz="2000" dirty="0" smtClean="0"/>
              <a:t>  What </a:t>
            </a:r>
            <a:r>
              <a:rPr lang="en-US" sz="2000" dirty="0"/>
              <a:t>makes Mondays so busy? The following graph shows that early in the day, attendance is relatively consistent throughout the week. It isn’t until around 3pm that Monday attendance begins to soar above other days. Though </a:t>
            </a:r>
            <a:r>
              <a:rPr lang="en-US" sz="2000" dirty="0" smtClean="0"/>
              <a:t>8:00pm </a:t>
            </a:r>
            <a:r>
              <a:rPr lang="en-US" sz="2000" dirty="0"/>
              <a:t>and 9:00pm are popular times to work out on any day of the week, Mondays are significantly busier during those times especially</a:t>
            </a:r>
            <a:r>
              <a:rPr lang="en-US" sz="2000" dirty="0" smtClean="0"/>
              <a:t>.</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2985743818"/>
              </p:ext>
            </p:extLst>
          </p:nvPr>
        </p:nvGraphicFramePr>
        <p:xfrm>
          <a:off x="685800" y="1752600"/>
          <a:ext cx="7848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030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Make Inference</a:t>
            </a:r>
            <a:endParaRPr lang="en-US" sz="4400" dirty="0"/>
          </a:p>
        </p:txBody>
      </p:sp>
      <p:sp>
        <p:nvSpPr>
          <p:cNvPr id="3" name="Content Placeholder 2"/>
          <p:cNvSpPr>
            <a:spLocks noGrp="1"/>
          </p:cNvSpPr>
          <p:nvPr>
            <p:ph idx="1"/>
          </p:nvPr>
        </p:nvSpPr>
        <p:spPr/>
        <p:txBody>
          <a:bodyPr>
            <a:normAutofit/>
          </a:bodyPr>
          <a:lstStyle/>
          <a:p>
            <a:r>
              <a:rPr lang="en-US" dirty="0" smtClean="0"/>
              <a:t>Check requirements</a:t>
            </a:r>
            <a:endParaRPr lang="en-US" dirty="0"/>
          </a:p>
          <a:p>
            <a:pPr lvl="2"/>
            <a:r>
              <a:rPr lang="en-US" dirty="0" smtClean="0"/>
              <a:t>We determined that the variance is equal (Examining </a:t>
            </a:r>
            <a:r>
              <a:rPr lang="en-US" dirty="0"/>
              <a:t>s</a:t>
            </a:r>
            <a:r>
              <a:rPr lang="en-US" dirty="0" smtClean="0"/>
              <a:t>tandard </a:t>
            </a:r>
            <a:r>
              <a:rPr lang="en-US" dirty="0"/>
              <a:t>d</a:t>
            </a:r>
            <a:r>
              <a:rPr lang="en-US" dirty="0" smtClean="0"/>
              <a:t>eviations)</a:t>
            </a:r>
            <a:endParaRPr lang="en-US" dirty="0"/>
          </a:p>
          <a:p>
            <a:pPr lvl="2"/>
            <a:r>
              <a:rPr lang="en-US" dirty="0" smtClean="0"/>
              <a:t>We determined that data sets are normal (QQ Plot)</a:t>
            </a:r>
          </a:p>
          <a:p>
            <a:r>
              <a:rPr lang="en-US" dirty="0" err="1" smtClean="0"/>
              <a:t>Anova</a:t>
            </a:r>
            <a:r>
              <a:rPr lang="en-US" dirty="0" smtClean="0"/>
              <a:t> Test (Monday through Saturday)</a:t>
            </a:r>
          </a:p>
          <a:p>
            <a:pPr lvl="2"/>
            <a:r>
              <a:rPr lang="en-US" dirty="0" smtClean="0"/>
              <a:t>F score -  3.957</a:t>
            </a:r>
          </a:p>
          <a:p>
            <a:pPr lvl="2"/>
            <a:r>
              <a:rPr lang="en-US" dirty="0" smtClean="0"/>
              <a:t>P-value -  0.003</a:t>
            </a:r>
          </a:p>
          <a:p>
            <a:pPr lvl="3"/>
            <a:r>
              <a:rPr lang="en-US" dirty="0" smtClean="0"/>
              <a:t>.003&lt;.05 </a:t>
            </a:r>
          </a:p>
          <a:p>
            <a:pPr lvl="3"/>
            <a:r>
              <a:rPr lang="en-US" dirty="0" smtClean="0"/>
              <a:t>There is sufficient evidence to reject the null hypothesis.</a:t>
            </a:r>
          </a:p>
          <a:p>
            <a:pPr lvl="3"/>
            <a:r>
              <a:rPr lang="en-US" dirty="0"/>
              <a:t>T</a:t>
            </a:r>
            <a:r>
              <a:rPr lang="en-US" dirty="0" smtClean="0"/>
              <a:t>he </a:t>
            </a:r>
            <a:r>
              <a:rPr lang="en-US" dirty="0"/>
              <a:t>major inference we were able to come to is that there is sufficient evidence to conclude that the </a:t>
            </a:r>
            <a:r>
              <a:rPr lang="en-US" dirty="0" smtClean="0"/>
              <a:t>mean hourly </a:t>
            </a:r>
            <a:r>
              <a:rPr lang="en-US" dirty="0"/>
              <a:t>attendance for at least one of the days of the week will be different than the </a:t>
            </a:r>
            <a:r>
              <a:rPr lang="en-US" dirty="0" smtClean="0"/>
              <a:t>mean hourly attendance </a:t>
            </a:r>
            <a:r>
              <a:rPr lang="en-US" dirty="0"/>
              <a:t>of the other days of the week. </a:t>
            </a:r>
          </a:p>
        </p:txBody>
      </p:sp>
    </p:spTree>
    <p:extLst>
      <p:ext uri="{BB962C8B-B14F-4D97-AF65-F5344CB8AC3E}">
        <p14:creationId xmlns:p14="http://schemas.microsoft.com/office/powerpoint/2010/main" val="34001440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Anova</a:t>
            </a:r>
            <a:r>
              <a:rPr lang="en-US" sz="4400" dirty="0" smtClean="0"/>
              <a:t> Test’s Continued</a:t>
            </a:r>
            <a:endParaRPr lang="en-US" sz="4400" dirty="0"/>
          </a:p>
        </p:txBody>
      </p:sp>
      <p:sp>
        <p:nvSpPr>
          <p:cNvPr id="3" name="Content Placeholder 2"/>
          <p:cNvSpPr>
            <a:spLocks noGrp="1"/>
          </p:cNvSpPr>
          <p:nvPr>
            <p:ph idx="1"/>
          </p:nvPr>
        </p:nvSpPr>
        <p:spPr/>
        <p:txBody>
          <a:bodyPr>
            <a:normAutofit/>
          </a:bodyPr>
          <a:lstStyle/>
          <a:p>
            <a:r>
              <a:rPr lang="en-US" dirty="0" smtClean="0"/>
              <a:t>Tuesday</a:t>
            </a:r>
            <a:r>
              <a:rPr lang="en-US" dirty="0"/>
              <a:t>, Wednesday and </a:t>
            </a:r>
            <a:r>
              <a:rPr lang="en-US" dirty="0" smtClean="0"/>
              <a:t>Thursday</a:t>
            </a:r>
          </a:p>
          <a:p>
            <a:pPr lvl="1"/>
            <a:r>
              <a:rPr lang="en-US" dirty="0" smtClean="0"/>
              <a:t>P-Value -  0.9</a:t>
            </a:r>
          </a:p>
          <a:p>
            <a:pPr lvl="2"/>
            <a:r>
              <a:rPr lang="en-US" dirty="0" smtClean="0"/>
              <a:t>This is insufficient evidence to reject the Null, meaning that mean hourly attendance on Tuesday through Thursday is statistically equal.</a:t>
            </a:r>
            <a:br>
              <a:rPr lang="en-US" dirty="0" smtClean="0"/>
            </a:br>
            <a:endParaRPr lang="en-US" dirty="0" smtClean="0"/>
          </a:p>
          <a:p>
            <a:r>
              <a:rPr lang="en-US" dirty="0" smtClean="0"/>
              <a:t>Monday, Tuesday, Wednesday, Thursday</a:t>
            </a:r>
          </a:p>
          <a:p>
            <a:pPr lvl="1"/>
            <a:r>
              <a:rPr lang="en-US" dirty="0" smtClean="0"/>
              <a:t>P-Value - 0.4</a:t>
            </a:r>
          </a:p>
          <a:p>
            <a:pPr lvl="2"/>
            <a:r>
              <a:rPr lang="en-US" dirty="0"/>
              <a:t>This is insufficient evidence to reject the Null, meaning that </a:t>
            </a:r>
            <a:r>
              <a:rPr lang="en-US" dirty="0" smtClean="0"/>
              <a:t>mean hourly attendance </a:t>
            </a:r>
            <a:r>
              <a:rPr lang="en-US" dirty="0"/>
              <a:t>on </a:t>
            </a:r>
            <a:r>
              <a:rPr lang="en-US" dirty="0" smtClean="0"/>
              <a:t>Monday </a:t>
            </a:r>
            <a:r>
              <a:rPr lang="en-US" dirty="0"/>
              <a:t>through Thursday is statistically equal.</a:t>
            </a:r>
          </a:p>
          <a:p>
            <a:pPr lvl="2"/>
            <a:endParaRPr lang="en-US" dirty="0"/>
          </a:p>
        </p:txBody>
      </p:sp>
    </p:spTree>
    <p:extLst>
      <p:ext uri="{BB962C8B-B14F-4D97-AF65-F5344CB8AC3E}">
        <p14:creationId xmlns:p14="http://schemas.microsoft.com/office/powerpoint/2010/main" val="1921834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400" dirty="0" err="1" smtClean="0"/>
              <a:t>Anova</a:t>
            </a:r>
            <a:r>
              <a:rPr lang="en-US" sz="4400" dirty="0" smtClean="0"/>
              <a:t> Test’s Continued</a:t>
            </a:r>
            <a:endParaRPr lang="en-US" sz="4400" dirty="0"/>
          </a:p>
        </p:txBody>
      </p:sp>
      <p:sp>
        <p:nvSpPr>
          <p:cNvPr id="3" name="Content Placeholder 2"/>
          <p:cNvSpPr>
            <a:spLocks noGrp="1"/>
          </p:cNvSpPr>
          <p:nvPr>
            <p:ph idx="1"/>
          </p:nvPr>
        </p:nvSpPr>
        <p:spPr/>
        <p:txBody>
          <a:bodyPr/>
          <a:lstStyle/>
          <a:p>
            <a:r>
              <a:rPr lang="en-US" dirty="0" smtClean="0"/>
              <a:t>Tuesday, Wednesday, Thursday, Friday, and Saturday</a:t>
            </a:r>
          </a:p>
          <a:p>
            <a:pPr lvl="1"/>
            <a:r>
              <a:rPr lang="en-US" dirty="0" smtClean="0"/>
              <a:t>P-Value - 0.005</a:t>
            </a:r>
          </a:p>
          <a:p>
            <a:pPr lvl="2"/>
            <a:r>
              <a:rPr lang="en-US" dirty="0" smtClean="0"/>
              <a:t>This is sufficient evidence to conclude that one of these three days has a different level of attendance, this shows that it is the weekend with reduced attendance.</a:t>
            </a:r>
          </a:p>
          <a:p>
            <a:pPr lvl="2"/>
            <a:r>
              <a:rPr lang="en-US" dirty="0" smtClean="0"/>
              <a:t>The weekdays average 176.5 attendees while the weekends average is 102.</a:t>
            </a:r>
            <a:endParaRPr lang="en-US" dirty="0"/>
          </a:p>
        </p:txBody>
      </p:sp>
    </p:spTree>
    <p:extLst>
      <p:ext uri="{BB962C8B-B14F-4D97-AF65-F5344CB8AC3E}">
        <p14:creationId xmlns:p14="http://schemas.microsoft.com/office/powerpoint/2010/main" val="30480211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TC104033929[[fn=Slate]]</Template>
  <TotalTime>375</TotalTime>
  <Words>675</Words>
  <Application>Microsoft Macintosh PowerPoint</Application>
  <PresentationFormat>On-screen Show (4:3)</PresentationFormat>
  <Paragraphs>224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Slate</vt:lpstr>
      <vt:lpstr>Hart Gym Attendance Sect03_Group01</vt:lpstr>
      <vt:lpstr>Design the Study</vt:lpstr>
      <vt:lpstr>PowerPoint Presentation</vt:lpstr>
      <vt:lpstr>Describe the Data</vt:lpstr>
      <vt:lpstr>PowerPoint Presentation</vt:lpstr>
      <vt:lpstr>PowerPoint Presentation</vt:lpstr>
      <vt:lpstr>Make Inference</vt:lpstr>
      <vt:lpstr>Anova Test’s Continued</vt:lpstr>
      <vt:lpstr>Anova Test’s Continued</vt:lpstr>
      <vt:lpstr>Take Action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Describe the Data</dc:title>
  <dc:creator>Kara</dc:creator>
  <cp:lastModifiedBy>Kaleb Bloxham Nygaard</cp:lastModifiedBy>
  <cp:revision>27</cp:revision>
  <dcterms:created xsi:type="dcterms:W3CDTF">2013-11-24T03:34:51Z</dcterms:created>
  <dcterms:modified xsi:type="dcterms:W3CDTF">2014-03-01T02:39:31Z</dcterms:modified>
  <cp:contentStatus/>
</cp:coreProperties>
</file>